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78" r:id="rId2"/>
    <p:sldId id="310" r:id="rId3"/>
    <p:sldId id="290" r:id="rId4"/>
    <p:sldId id="291" r:id="rId5"/>
    <p:sldId id="274" r:id="rId6"/>
    <p:sldId id="282" r:id="rId7"/>
    <p:sldId id="277" r:id="rId8"/>
    <p:sldId id="315" r:id="rId9"/>
    <p:sldId id="311" r:id="rId10"/>
    <p:sldId id="279" r:id="rId11"/>
    <p:sldId id="312" r:id="rId12"/>
    <p:sldId id="316" r:id="rId13"/>
    <p:sldId id="264" r:id="rId14"/>
    <p:sldId id="284" r:id="rId15"/>
    <p:sldId id="269" r:id="rId16"/>
    <p:sldId id="293" r:id="rId17"/>
    <p:sldId id="288" r:id="rId18"/>
    <p:sldId id="285" r:id="rId19"/>
    <p:sldId id="263" r:id="rId20"/>
    <p:sldId id="302" r:id="rId21"/>
    <p:sldId id="303" r:id="rId22"/>
    <p:sldId id="304" r:id="rId23"/>
    <p:sldId id="283" r:id="rId24"/>
    <p:sldId id="266" r:id="rId25"/>
    <p:sldId id="287" r:id="rId26"/>
    <p:sldId id="267" r:id="rId27"/>
    <p:sldId id="295" r:id="rId28"/>
    <p:sldId id="313" r:id="rId29"/>
    <p:sldId id="301" r:id="rId30"/>
    <p:sldId id="314" r:id="rId31"/>
    <p:sldId id="300" r:id="rId32"/>
    <p:sldId id="297" r:id="rId33"/>
    <p:sldId id="305" r:id="rId34"/>
    <p:sldId id="256" r:id="rId35"/>
    <p:sldId id="307" r:id="rId36"/>
    <p:sldId id="317" r:id="rId37"/>
    <p:sldId id="294" r:id="rId38"/>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 Gut" initials="TG" lastIdx="11" clrIdx="0">
    <p:extLst>
      <p:ext uri="{19B8F6BF-5375-455C-9EA6-DF929625EA0E}">
        <p15:presenceInfo xmlns:p15="http://schemas.microsoft.com/office/powerpoint/2012/main" userId="Till Gut" providerId="None"/>
      </p:ext>
    </p:extLst>
  </p:cmAuthor>
  <p:cmAuthor id="2" name="Elsa Garcia-Maltras De Blas" initials="EGDB" lastIdx="10" clrIdx="1">
    <p:extLst>
      <p:ext uri="{19B8F6BF-5375-455C-9EA6-DF929625EA0E}">
        <p15:presenceInfo xmlns:p15="http://schemas.microsoft.com/office/powerpoint/2012/main" userId="S::elsa.garcia-maltras@fiscal.es::ead65ba4-d040-41b4-90d3-5bf7b5270d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50" autoAdjust="0"/>
  </p:normalViewPr>
  <p:slideViewPr>
    <p:cSldViewPr snapToGrid="0">
      <p:cViewPr varScale="1">
        <p:scale>
          <a:sx n="107" d="100"/>
          <a:sy n="107" d="100"/>
        </p:scale>
        <p:origin x="604" y="72"/>
      </p:cViewPr>
      <p:guideLst/>
    </p:cSldViewPr>
  </p:slideViewPr>
  <p:outlineViewPr>
    <p:cViewPr>
      <p:scale>
        <a:sx n="33" d="100"/>
        <a:sy n="33" d="100"/>
      </p:scale>
      <p:origin x="0" y="-13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ju354822\AppData\Local\Temp\gni-based-own-resource-2.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t>TOTAL:</a:t>
            </a:r>
            <a:r>
              <a:rPr lang="en-US" sz="3200" b="1" baseline="0" dirty="0"/>
              <a:t> 1,824.3 BILLION EURO</a:t>
            </a:r>
            <a:endParaRPr lang="en-US" sz="32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Hoja1!$B$1</c:f>
              <c:strCache>
                <c:ptCount val="1"/>
                <c:pt idx="0">
                  <c:v>EU expenditure 2021-2027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AE-424C-B1DF-B215EB8A06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AE-424C-B1DF-B215EB8A06E7}"/>
              </c:ext>
            </c:extLst>
          </c:dPt>
          <c:cat>
            <c:strRef>
              <c:f>Hoja1!$A$2:$A$3</c:f>
              <c:strCache>
                <c:ptCount val="2"/>
                <c:pt idx="0">
                  <c:v>MFF</c:v>
                </c:pt>
                <c:pt idx="1">
                  <c:v>NGEU</c:v>
                </c:pt>
              </c:strCache>
            </c:strRef>
          </c:cat>
          <c:val>
            <c:numRef>
              <c:f>Hoja1!$B$2:$B$3</c:f>
              <c:numCache>
                <c:formatCode>General</c:formatCode>
                <c:ptCount val="2"/>
                <c:pt idx="0">
                  <c:v>1824.3</c:v>
                </c:pt>
                <c:pt idx="1">
                  <c:v>750</c:v>
                </c:pt>
              </c:numCache>
            </c:numRef>
          </c:val>
          <c:extLst>
            <c:ext xmlns:c16="http://schemas.microsoft.com/office/drawing/2014/chart" uri="{C3380CC4-5D6E-409C-BE32-E72D297353CC}">
              <c16:uniqueId val="{00000000-68F4-45A8-BFD8-4808947AD1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'gni-based-own-resource-2'!$B$1</c:f>
              <c:strCache>
                <c:ptCount val="1"/>
                <c:pt idx="0">
                  <c:v>GNI-based own resouce 2019 (EUR million)</c:v>
                </c:pt>
              </c:strCache>
            </c:strRef>
          </c:tx>
          <c:spPr>
            <a:solidFill>
              <a:schemeClr val="accent1"/>
            </a:solidFill>
            <a:ln>
              <a:noFill/>
            </a:ln>
            <a:effectLst/>
          </c:spPr>
          <c:invertIfNegative val="0"/>
          <c:cat>
            <c:strRef>
              <c:f>'gni-based-own-resource-2'!$A$2:$A$29</c:f>
              <c:strCache>
                <c:ptCount val="28"/>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'gni-based-own-resource-2'!$B$2:$B$29</c:f>
              <c:numCache>
                <c:formatCode>General</c:formatCode>
                <c:ptCount val="28"/>
                <c:pt idx="0">
                  <c:v>3067.5889972999998</c:v>
                </c:pt>
                <c:pt idx="1">
                  <c:v>380.134615819999</c:v>
                </c:pt>
                <c:pt idx="2">
                  <c:v>1347.63862935</c:v>
                </c:pt>
                <c:pt idx="3">
                  <c:v>2090.9136885399898</c:v>
                </c:pt>
                <c:pt idx="4">
                  <c:v>23775.128932469899</c:v>
                </c:pt>
                <c:pt idx="5">
                  <c:v>179.6801122</c:v>
                </c:pt>
                <c:pt idx="6">
                  <c:v>1627.19794391</c:v>
                </c:pt>
                <c:pt idx="7">
                  <c:v>1232.04021311</c:v>
                </c:pt>
                <c:pt idx="8">
                  <c:v>8132.3952567599999</c:v>
                </c:pt>
                <c:pt idx="9">
                  <c:v>16685.702551449998</c:v>
                </c:pt>
                <c:pt idx="10">
                  <c:v>346.81683563000001</c:v>
                </c:pt>
                <c:pt idx="11">
                  <c:v>11982.67455464</c:v>
                </c:pt>
                <c:pt idx="12">
                  <c:v>142.39149495000001</c:v>
                </c:pt>
                <c:pt idx="13">
                  <c:v>196.12902715000001</c:v>
                </c:pt>
                <c:pt idx="14">
                  <c:v>295.52025378000002</c:v>
                </c:pt>
                <c:pt idx="15">
                  <c:v>282.35070558000001</c:v>
                </c:pt>
                <c:pt idx="16">
                  <c:v>870.66245546000005</c:v>
                </c:pt>
                <c:pt idx="17">
                  <c:v>83.015826230000002</c:v>
                </c:pt>
                <c:pt idx="18">
                  <c:v>5640.0968810300001</c:v>
                </c:pt>
                <c:pt idx="19">
                  <c:v>2634.9221248899998</c:v>
                </c:pt>
                <c:pt idx="20">
                  <c:v>3276.72725416</c:v>
                </c:pt>
                <c:pt idx="21">
                  <c:v>1331.52424976</c:v>
                </c:pt>
                <c:pt idx="22">
                  <c:v>1383.38904974</c:v>
                </c:pt>
                <c:pt idx="23">
                  <c:v>317.60666101999999</c:v>
                </c:pt>
                <c:pt idx="24">
                  <c:v>610.50107934000005</c:v>
                </c:pt>
                <c:pt idx="25">
                  <c:v>1608.9457768699999</c:v>
                </c:pt>
                <c:pt idx="26">
                  <c:v>2954.0085537300001</c:v>
                </c:pt>
                <c:pt idx="27">
                  <c:v>16344.576553499999</c:v>
                </c:pt>
              </c:numCache>
            </c:numRef>
          </c:val>
          <c:extLst>
            <c:ext xmlns:c16="http://schemas.microsoft.com/office/drawing/2014/chart" uri="{C3380CC4-5D6E-409C-BE32-E72D297353CC}">
              <c16:uniqueId val="{00000000-15A1-480B-AD19-991266050583}"/>
            </c:ext>
          </c:extLst>
        </c:ser>
        <c:dLbls>
          <c:showLegendKey val="0"/>
          <c:showVal val="0"/>
          <c:showCatName val="0"/>
          <c:showSerName val="0"/>
          <c:showPercent val="0"/>
          <c:showBubbleSize val="0"/>
        </c:dLbls>
        <c:gapWidth val="219"/>
        <c:overlap val="-27"/>
        <c:axId val="1060339151"/>
        <c:axId val="1060334575"/>
      </c:barChart>
      <c:catAx>
        <c:axId val="106033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334575"/>
        <c:crosses val="autoZero"/>
        <c:auto val="1"/>
        <c:lblAlgn val="ctr"/>
        <c:lblOffset val="100"/>
        <c:noMultiLvlLbl val="0"/>
      </c:catAx>
      <c:valAx>
        <c:axId val="106033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339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0.11155</cdr:y>
    </cdr:from>
    <cdr:to>
      <cdr:x>0.28709</cdr:x>
      <cdr:y>0.97589</cdr:y>
    </cdr:to>
    <cdr:sp macro="" textlink="">
      <cdr:nvSpPr>
        <cdr:cNvPr id="2" name="Rectángulo 1"/>
        <cdr:cNvSpPr/>
      </cdr:nvSpPr>
      <cdr:spPr>
        <a:xfrm xmlns:a="http://schemas.openxmlformats.org/drawingml/2006/main">
          <a:off x="0" y="569931"/>
          <a:ext cx="3018929" cy="4415949"/>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_tradnl" sz="3200" b="1" dirty="0">
              <a:solidFill>
                <a:schemeClr val="accent2">
                  <a:lumMod val="75000"/>
                </a:schemeClr>
              </a:solidFill>
            </a:rPr>
            <a:t>NEXT GENERATION EU </a:t>
          </a:r>
          <a:endParaRPr lang="es-ES_tradnl" sz="3200" b="1" dirty="0">
            <a:solidFill>
              <a:schemeClr val="tx1"/>
            </a:solidFill>
          </a:endParaRPr>
        </a:p>
        <a:p xmlns:a="http://schemas.openxmlformats.org/drawingml/2006/main">
          <a:r>
            <a:rPr lang="es-ES_tradnl" sz="3200" dirty="0">
              <a:solidFill>
                <a:schemeClr val="tx1"/>
              </a:solidFill>
            </a:rPr>
            <a:t>COVID-19 </a:t>
          </a:r>
          <a:r>
            <a:rPr lang="es-ES_tradnl" sz="3200" dirty="0" err="1">
              <a:solidFill>
                <a:schemeClr val="tx1"/>
              </a:solidFill>
            </a:rPr>
            <a:t>recovery</a:t>
          </a:r>
          <a:r>
            <a:rPr lang="es-ES_tradnl" sz="3200" dirty="0">
              <a:solidFill>
                <a:schemeClr val="tx1"/>
              </a:solidFill>
            </a:rPr>
            <a:t> </a:t>
          </a:r>
          <a:r>
            <a:rPr lang="es-ES_tradnl" sz="3200" dirty="0" err="1">
              <a:solidFill>
                <a:schemeClr val="tx1"/>
              </a:solidFill>
            </a:rPr>
            <a:t>package</a:t>
          </a:r>
          <a:endParaRPr lang="es-ES_tradnl" sz="3200" dirty="0">
            <a:solidFill>
              <a:schemeClr val="accent2">
                <a:lumMod val="75000"/>
              </a:schemeClr>
            </a:solidFill>
          </a:endParaRPr>
        </a:p>
        <a:p xmlns:a="http://schemas.openxmlformats.org/drawingml/2006/main">
          <a:r>
            <a:rPr lang="es-ES_tradnl" sz="3600" b="1" dirty="0">
              <a:solidFill>
                <a:schemeClr val="accent2">
                  <a:lumMod val="75000"/>
                </a:schemeClr>
              </a:solidFill>
            </a:rPr>
            <a:t>750 BILLION</a:t>
          </a:r>
          <a:endParaRPr lang="es-ES" sz="3600" b="1" dirty="0">
            <a:solidFill>
              <a:schemeClr val="accent2">
                <a:lumMod val="75000"/>
              </a:schemeClr>
            </a:solidFill>
          </a:endParaRPr>
        </a:p>
      </cdr:txBody>
    </cdr:sp>
  </cdr:relSizeAnchor>
  <cdr:relSizeAnchor xmlns:cdr="http://schemas.openxmlformats.org/drawingml/2006/chartDrawing">
    <cdr:from>
      <cdr:x>0.71042</cdr:x>
      <cdr:y>0.11477</cdr:y>
    </cdr:from>
    <cdr:to>
      <cdr:x>1</cdr:x>
      <cdr:y>0.89472</cdr:y>
    </cdr:to>
    <cdr:sp macro="" textlink="">
      <cdr:nvSpPr>
        <cdr:cNvPr id="3" name="Rectángulo 2"/>
        <cdr:cNvSpPr/>
      </cdr:nvSpPr>
      <cdr:spPr>
        <a:xfrm xmlns:a="http://schemas.openxmlformats.org/drawingml/2006/main">
          <a:off x="7470468" y="586357"/>
          <a:ext cx="3045131" cy="3984837"/>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_tradnl" sz="2800" b="1" dirty="0">
              <a:solidFill>
                <a:srgbClr val="0070C0"/>
              </a:solidFill>
              <a:latin typeface="Arial Black" panose="020B0A04020102020204" pitchFamily="34" charset="0"/>
            </a:rPr>
            <a:t>MFF</a:t>
          </a:r>
        </a:p>
        <a:p xmlns:a="http://schemas.openxmlformats.org/drawingml/2006/main">
          <a:r>
            <a:rPr lang="es-ES_tradnl" sz="2800" b="1" dirty="0">
              <a:solidFill>
                <a:srgbClr val="0070C0"/>
              </a:solidFill>
              <a:latin typeface="Arial Black" panose="020B0A04020102020204" pitchFamily="34" charset="0"/>
            </a:rPr>
            <a:t>1,074.3 BILLION</a:t>
          </a:r>
          <a:endParaRPr lang="es-ES" sz="2800" b="1" dirty="0">
            <a:solidFill>
              <a:srgbClr val="0070C0"/>
            </a:solidFill>
            <a:latin typeface="Arial Black" panose="020B0A04020102020204" pitchFamily="34" charset="0"/>
          </a:endParaRPr>
        </a:p>
      </cdr:txBody>
    </cdr:sp>
  </cdr:relSizeAnchor>
  <cdr:relSizeAnchor xmlns:cdr="http://schemas.openxmlformats.org/drawingml/2006/chartDrawing">
    <cdr:from>
      <cdr:x>0.65868</cdr:x>
      <cdr:y>0.5243</cdr:y>
    </cdr:from>
    <cdr:to>
      <cdr:x>0.74859</cdr:x>
      <cdr:y>0.57773</cdr:y>
    </cdr:to>
    <cdr:cxnSp macro="">
      <cdr:nvCxnSpPr>
        <cdr:cNvPr id="5" name="Conector recto de flecha 4">
          <a:extLst xmlns:a="http://schemas.openxmlformats.org/drawingml/2006/main">
            <a:ext uri="{FF2B5EF4-FFF2-40B4-BE49-F238E27FC236}">
              <a16:creationId xmlns:a16="http://schemas.microsoft.com/office/drawing/2014/main" id="{D21C20E5-F1AD-4A56-9EC2-F25D96BE5338}"/>
            </a:ext>
          </a:extLst>
        </cdr:cNvPr>
        <cdr:cNvCxnSpPr/>
      </cdr:nvCxnSpPr>
      <cdr:spPr>
        <a:xfrm xmlns:a="http://schemas.openxmlformats.org/drawingml/2006/main" flipV="1">
          <a:off x="6926450" y="2281426"/>
          <a:ext cx="945397" cy="2324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11.08.2022</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11/08/2022</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europa.eu/info/files/communication-europes-moment-repair-and-prepare-next-generation_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10</a:t>
            </a:fld>
            <a:endParaRPr lang="es-ES"/>
          </a:p>
        </p:txBody>
      </p:sp>
    </p:spTree>
    <p:extLst>
      <p:ext uri="{BB962C8B-B14F-4D97-AF65-F5344CB8AC3E}">
        <p14:creationId xmlns:p14="http://schemas.microsoft.com/office/powerpoint/2010/main" val="333121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11</a:t>
            </a:fld>
            <a:endParaRPr lang="es-ES"/>
          </a:p>
        </p:txBody>
      </p:sp>
    </p:spTree>
    <p:extLst>
      <p:ext uri="{BB962C8B-B14F-4D97-AF65-F5344CB8AC3E}">
        <p14:creationId xmlns:p14="http://schemas.microsoft.com/office/powerpoint/2010/main" val="356997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baseline="0" dirty="0" err="1"/>
              <a:t>Correct</a:t>
            </a:r>
            <a:r>
              <a:rPr lang="es-ES_tradnl" sz="1400" baseline="0" dirty="0"/>
              <a:t> </a:t>
            </a:r>
            <a:r>
              <a:rPr lang="es-ES_tradnl" sz="1400" baseline="0" dirty="0" err="1"/>
              <a:t>answer</a:t>
            </a:r>
            <a:r>
              <a:rPr lang="es-ES_tradnl" sz="1400" baseline="0" dirty="0"/>
              <a:t> </a:t>
            </a:r>
            <a:r>
              <a:rPr lang="es-ES_tradnl" sz="1400" baseline="0" dirty="0" err="1"/>
              <a:t>is</a:t>
            </a:r>
            <a:r>
              <a:rPr lang="es-ES_tradnl" sz="1400" baseline="0" dirty="0"/>
              <a:t> B</a:t>
            </a:r>
          </a:p>
          <a:p>
            <a:r>
              <a:rPr lang="es-ES_tradnl" sz="1400" baseline="0" dirty="0" err="1"/>
              <a:t>The</a:t>
            </a:r>
            <a:r>
              <a:rPr lang="es-ES_tradnl" sz="1400" baseline="0" dirty="0"/>
              <a:t> 2020 Budget </a:t>
            </a:r>
            <a:r>
              <a:rPr lang="es-ES_tradnl" sz="1400" baseline="0" dirty="0" err="1"/>
              <a:t>was</a:t>
            </a:r>
            <a:r>
              <a:rPr lang="es-ES_tradnl" sz="1400" baseline="0" dirty="0"/>
              <a:t> </a:t>
            </a:r>
            <a:r>
              <a:rPr lang="es-ES_tradnl" sz="1400" baseline="0" dirty="0" err="1"/>
              <a:t>around</a:t>
            </a:r>
            <a:r>
              <a:rPr lang="es-ES_tradnl" sz="1400" baseline="0" dirty="0"/>
              <a:t> 172 </a:t>
            </a:r>
            <a:r>
              <a:rPr lang="es-ES_tradnl" sz="1400" baseline="0" dirty="0" err="1"/>
              <a:t>billion</a:t>
            </a:r>
            <a:r>
              <a:rPr lang="es-ES_tradnl" sz="1400" baseline="0" dirty="0"/>
              <a:t> euro. </a:t>
            </a:r>
            <a:r>
              <a:rPr lang="es-ES_tradnl" sz="1400" baseline="0" dirty="0" err="1"/>
              <a:t>The</a:t>
            </a:r>
            <a:r>
              <a:rPr lang="es-ES_tradnl" sz="1400" baseline="0" dirty="0"/>
              <a:t> </a:t>
            </a:r>
            <a:r>
              <a:rPr lang="es-ES_tradnl" sz="1400" baseline="0" dirty="0" err="1"/>
              <a:t>latest</a:t>
            </a:r>
            <a:r>
              <a:rPr lang="es-ES_tradnl" sz="1400" baseline="0" dirty="0"/>
              <a:t> MFF </a:t>
            </a:r>
            <a:r>
              <a:rPr lang="es-ES_tradnl" sz="1400" baseline="0" dirty="0" err="1"/>
              <a:t>adopted</a:t>
            </a:r>
            <a:r>
              <a:rPr lang="es-ES_tradnl" sz="1400" baseline="0" dirty="0"/>
              <a:t>  </a:t>
            </a:r>
            <a:r>
              <a:rPr lang="es-ES_tradnl" sz="1400" baseline="0" dirty="0" err="1"/>
              <a:t>reached</a:t>
            </a:r>
            <a:r>
              <a:rPr lang="es-ES_tradnl" sz="1400" baseline="0" dirty="0"/>
              <a:t> </a:t>
            </a:r>
            <a:r>
              <a:rPr lang="en-GB" sz="1200" kern="1200" dirty="0">
                <a:solidFill>
                  <a:schemeClr val="tx1"/>
                </a:solidFill>
                <a:effectLst/>
                <a:latin typeface="+mn-lt"/>
                <a:ea typeface="+mn-ea"/>
                <a:cs typeface="+mn-cs"/>
              </a:rPr>
              <a:t>1,115 billion </a:t>
            </a:r>
            <a:r>
              <a:rPr lang="es-ES_tradnl" sz="1400" baseline="0" dirty="0"/>
              <a:t>euro </a:t>
            </a:r>
            <a:r>
              <a:rPr lang="es-ES_tradnl" sz="1400" baseline="0" dirty="0" err="1"/>
              <a:t>for</a:t>
            </a:r>
            <a:r>
              <a:rPr lang="es-ES_tradnl" sz="1400" baseline="0" dirty="0"/>
              <a:t> </a:t>
            </a:r>
            <a:r>
              <a:rPr lang="es-ES_tradnl" sz="1400" baseline="0" dirty="0" err="1"/>
              <a:t>the</a:t>
            </a:r>
            <a:r>
              <a:rPr lang="es-ES_tradnl" sz="1400" baseline="0" dirty="0"/>
              <a:t> 7-year </a:t>
            </a:r>
            <a:r>
              <a:rPr lang="es-ES_tradnl" sz="1400" baseline="0" dirty="0" err="1"/>
              <a:t>period</a:t>
            </a:r>
            <a:r>
              <a:rPr lang="es-ES_tradnl" sz="1400" baseline="0" dirty="0"/>
              <a:t> 2014 to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annual budget is smaller than that of some EU countries like Austria or Belgium.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National governments in the EU spend more than </a:t>
            </a:r>
            <a:r>
              <a:rPr lang="en-US" sz="1400" b="1" dirty="0"/>
              <a:t>50 times </a:t>
            </a:r>
            <a:r>
              <a:rPr lang="en-US" sz="1400" dirty="0"/>
              <a:t>what the EU does through its budget;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EU spending represents less than </a:t>
            </a:r>
            <a:r>
              <a:rPr lang="en-US" sz="1400" b="1" dirty="0"/>
              <a:t>1% of the total value of the EU economy </a:t>
            </a:r>
            <a:r>
              <a:rPr lang="en-US" sz="1400" dirty="0"/>
              <a:t>(Gross National Income of all EU Member States);</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12</a:t>
            </a:fld>
            <a:endParaRPr lang="es-ES"/>
          </a:p>
        </p:txBody>
      </p:sp>
    </p:spTree>
    <p:extLst>
      <p:ext uri="{BB962C8B-B14F-4D97-AF65-F5344CB8AC3E}">
        <p14:creationId xmlns:p14="http://schemas.microsoft.com/office/powerpoint/2010/main" val="216700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13</a:t>
            </a:fld>
            <a:endParaRPr lang="es-ES"/>
          </a:p>
        </p:txBody>
      </p:sp>
    </p:spTree>
    <p:extLst>
      <p:ext uri="{BB962C8B-B14F-4D97-AF65-F5344CB8AC3E}">
        <p14:creationId xmlns:p14="http://schemas.microsoft.com/office/powerpoint/2010/main" val="366048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14</a:t>
            </a:fld>
            <a:endParaRPr lang="es-ES"/>
          </a:p>
        </p:txBody>
      </p:sp>
    </p:spTree>
    <p:extLst>
      <p:ext uri="{BB962C8B-B14F-4D97-AF65-F5344CB8AC3E}">
        <p14:creationId xmlns:p14="http://schemas.microsoft.com/office/powerpoint/2010/main" val="346875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dirty="0" err="1"/>
              <a:t>The</a:t>
            </a:r>
            <a:r>
              <a:rPr lang="es-ES_tradnl" sz="1400" dirty="0"/>
              <a:t> </a:t>
            </a:r>
            <a:r>
              <a:rPr lang="es-ES_tradnl" sz="1400" dirty="0" err="1"/>
              <a:t>correct</a:t>
            </a:r>
            <a:r>
              <a:rPr lang="es-ES_tradnl" sz="1400" dirty="0"/>
              <a:t> </a:t>
            </a:r>
            <a:r>
              <a:rPr lang="es-ES_tradnl" sz="1400" dirty="0" err="1"/>
              <a:t>answer</a:t>
            </a:r>
            <a:r>
              <a:rPr lang="es-ES_tradnl" sz="1400" dirty="0"/>
              <a:t> </a:t>
            </a:r>
            <a:r>
              <a:rPr lang="es-ES_tradnl" sz="1400" dirty="0" err="1"/>
              <a:t>is</a:t>
            </a:r>
            <a:r>
              <a:rPr lang="es-ES_tradnl" sz="1400" dirty="0"/>
              <a:t> B). </a:t>
            </a:r>
            <a:r>
              <a:rPr lang="es-ES_tradnl" sz="1400" dirty="0" err="1"/>
              <a:t>The</a:t>
            </a:r>
            <a:r>
              <a:rPr lang="es-ES_tradnl" sz="1400" dirty="0"/>
              <a:t> </a:t>
            </a:r>
            <a:r>
              <a:rPr lang="es-ES_tradnl" sz="1400" dirty="0" err="1"/>
              <a:t>average</a:t>
            </a:r>
            <a:r>
              <a:rPr lang="es-ES_tradnl" sz="1400" dirty="0"/>
              <a:t> EU </a:t>
            </a:r>
            <a:r>
              <a:rPr lang="es-ES_tradnl" sz="1400" dirty="0" err="1"/>
              <a:t>citizen</a:t>
            </a:r>
            <a:r>
              <a:rPr lang="es-ES_tradnl" sz="1400" dirty="0"/>
              <a:t> </a:t>
            </a:r>
            <a:r>
              <a:rPr lang="es-ES_tradnl" sz="1400" dirty="0" err="1"/>
              <a:t>pays</a:t>
            </a:r>
            <a:r>
              <a:rPr lang="es-ES_tradnl" sz="1400" dirty="0"/>
              <a:t> 240 euro per </a:t>
            </a:r>
            <a:r>
              <a:rPr lang="es-ES_tradnl" sz="1400" dirty="0" err="1"/>
              <a:t>year</a:t>
            </a:r>
            <a:r>
              <a:rPr lang="es-ES_tradnl" sz="1400" dirty="0"/>
              <a:t> </a:t>
            </a:r>
            <a:r>
              <a:rPr lang="es-ES_tradnl" sz="1400" dirty="0" err="1"/>
              <a:t>towards</a:t>
            </a:r>
            <a:r>
              <a:rPr lang="es-ES_tradnl" sz="1400" dirty="0"/>
              <a:t> </a:t>
            </a:r>
            <a:r>
              <a:rPr lang="es-ES_tradnl" sz="1400" dirty="0" err="1"/>
              <a:t>the</a:t>
            </a:r>
            <a:r>
              <a:rPr lang="es-ES_tradnl" sz="1400" dirty="0"/>
              <a:t> EU Budget (2018 figures),  </a:t>
            </a:r>
            <a:r>
              <a:rPr lang="es-ES_tradnl" sz="1400" dirty="0" err="1"/>
              <a:t>less</a:t>
            </a:r>
            <a:r>
              <a:rPr lang="es-ES_tradnl" sz="1400" dirty="0"/>
              <a:t> </a:t>
            </a:r>
            <a:r>
              <a:rPr lang="es-ES_tradnl" sz="1400" dirty="0" err="1"/>
              <a:t>than</a:t>
            </a:r>
            <a:r>
              <a:rPr lang="es-ES_tradnl" sz="1400" dirty="0"/>
              <a:t> </a:t>
            </a:r>
            <a:r>
              <a:rPr lang="es-ES_tradnl" sz="1400" dirty="0" err="1"/>
              <a:t>the</a:t>
            </a:r>
            <a:r>
              <a:rPr lang="es-ES_tradnl" sz="1400" dirty="0"/>
              <a:t> </a:t>
            </a:r>
            <a:r>
              <a:rPr lang="es-ES_tradnl" sz="1400" dirty="0" err="1"/>
              <a:t>price</a:t>
            </a:r>
            <a:r>
              <a:rPr lang="es-ES_tradnl" sz="1400" dirty="0"/>
              <a:t> of </a:t>
            </a:r>
            <a:r>
              <a:rPr lang="es-ES_tradnl" sz="1400" dirty="0" err="1"/>
              <a:t>average</a:t>
            </a:r>
            <a:r>
              <a:rPr lang="es-ES_tradnl" sz="1400" dirty="0"/>
              <a:t> cup of </a:t>
            </a:r>
            <a:r>
              <a:rPr lang="es-ES_tradnl" sz="1400" dirty="0" err="1"/>
              <a:t>coffee</a:t>
            </a:r>
            <a:r>
              <a:rPr lang="es-ES_tradnl" sz="1400" dirty="0"/>
              <a:t>.</a:t>
            </a:r>
          </a:p>
          <a:p>
            <a:endParaRPr lang="en-US" sz="1400" dirty="0"/>
          </a:p>
          <a:p>
            <a:endParaRPr lang="en-US" sz="1400" dirty="0"/>
          </a:p>
          <a:p>
            <a:endParaRPr lang="en-US" sz="1400" dirty="0"/>
          </a:p>
          <a:p>
            <a:r>
              <a:rPr lang="en-US" sz="1400" dirty="0"/>
              <a:t>The EU budget is primarily used for investment, unlike national governments which are mainly used to provide public services and fund social security systems</a:t>
            </a:r>
            <a:endParaRPr lang="es-ES_tradnl" sz="1400" dirty="0"/>
          </a:p>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15</a:t>
            </a:fld>
            <a:endParaRPr lang="es-ES"/>
          </a:p>
        </p:txBody>
      </p:sp>
    </p:spTree>
    <p:extLst>
      <p:ext uri="{BB962C8B-B14F-4D97-AF65-F5344CB8AC3E}">
        <p14:creationId xmlns:p14="http://schemas.microsoft.com/office/powerpoint/2010/main" val="173656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16</a:t>
            </a:fld>
            <a:endParaRPr lang="es-ES"/>
          </a:p>
        </p:txBody>
      </p:sp>
    </p:spTree>
    <p:extLst>
      <p:ext uri="{BB962C8B-B14F-4D97-AF65-F5344CB8AC3E}">
        <p14:creationId xmlns:p14="http://schemas.microsoft.com/office/powerpoint/2010/main" val="201462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err="1"/>
              <a:t>Correct</a:t>
            </a:r>
            <a:r>
              <a:rPr lang="es-ES" sz="1400" dirty="0"/>
              <a:t> </a:t>
            </a:r>
            <a:r>
              <a:rPr lang="es-ES" sz="1400" dirty="0" err="1"/>
              <a:t>order</a:t>
            </a:r>
            <a:r>
              <a:rPr lang="es-ES" sz="1400" dirty="0"/>
              <a:t> </a:t>
            </a:r>
            <a:r>
              <a:rPr lang="es-ES" sz="1400" dirty="0" err="1"/>
              <a:t>is</a:t>
            </a:r>
            <a:r>
              <a:rPr lang="es-ES" sz="1400" dirty="0"/>
              <a:t> in </a:t>
            </a:r>
            <a:r>
              <a:rPr lang="es-ES" sz="1400" dirty="0" err="1"/>
              <a:t>the</a:t>
            </a:r>
            <a:r>
              <a:rPr lang="es-ES" sz="1400" dirty="0"/>
              <a:t> </a:t>
            </a:r>
            <a:r>
              <a:rPr lang="es-ES" sz="1400" dirty="0" err="1"/>
              <a:t>next</a:t>
            </a:r>
            <a:r>
              <a:rPr lang="es-ES" sz="1400" dirty="0"/>
              <a:t> </a:t>
            </a:r>
            <a:r>
              <a:rPr lang="es-ES" sz="1400" dirty="0" err="1"/>
              <a:t>slide</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17</a:t>
            </a:fld>
            <a:endParaRPr lang="es-ES"/>
          </a:p>
        </p:txBody>
      </p:sp>
    </p:spTree>
    <p:extLst>
      <p:ext uri="{BB962C8B-B14F-4D97-AF65-F5344CB8AC3E}">
        <p14:creationId xmlns:p14="http://schemas.microsoft.com/office/powerpoint/2010/main" val="152234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400" dirty="0">
                <a:solidFill>
                  <a:prstClr val="black"/>
                </a:solidFill>
              </a:rPr>
              <a:t>€59.9 - Sustainable growth</a:t>
            </a:r>
          </a:p>
          <a:p>
            <a:pPr lvl="0"/>
            <a:r>
              <a:rPr lang="en-US" sz="1400" dirty="0">
                <a:solidFill>
                  <a:prstClr val="black"/>
                </a:solidFill>
              </a:rPr>
              <a:t>€58.6 - Economic, social and territorial cohesion</a:t>
            </a:r>
          </a:p>
          <a:p>
            <a:pPr lvl="0"/>
            <a:r>
              <a:rPr lang="en-US" sz="1400" dirty="0">
                <a:solidFill>
                  <a:prstClr val="black"/>
                </a:solidFill>
              </a:rPr>
              <a:t>€25.3 - Competitiveness for growth and jobs</a:t>
            </a:r>
          </a:p>
          <a:p>
            <a:pPr lvl="0"/>
            <a:r>
              <a:rPr lang="en-US" sz="1400" dirty="0">
                <a:solidFill>
                  <a:prstClr val="black"/>
                </a:solidFill>
              </a:rPr>
              <a:t>€10.4 - Global Europe</a:t>
            </a:r>
          </a:p>
          <a:p>
            <a:pPr lvl="0"/>
            <a:r>
              <a:rPr lang="en-US" sz="1400" dirty="0">
                <a:solidFill>
                  <a:prstClr val="black"/>
                </a:solidFill>
              </a:rPr>
              <a:t>€10.3 - Administration</a:t>
            </a:r>
          </a:p>
          <a:p>
            <a:pPr lvl="0"/>
            <a:r>
              <a:rPr lang="en-US" sz="1400" dirty="0">
                <a:solidFill>
                  <a:prstClr val="black"/>
                </a:solidFill>
              </a:rPr>
              <a:t>€7.2 - Security and citizenship</a:t>
            </a:r>
          </a:p>
          <a:p>
            <a:pPr lvl="0"/>
            <a:r>
              <a:rPr lang="en-US" sz="1400" dirty="0">
                <a:solidFill>
                  <a:prstClr val="black"/>
                </a:solidFill>
              </a:rPr>
              <a:t>€0.6 - Special instruments</a:t>
            </a:r>
          </a:p>
          <a:p>
            <a:pPr lvl="0"/>
            <a:endParaRPr lang="en-US" sz="1400" dirty="0">
              <a:solidFill>
                <a:prstClr val="black"/>
              </a:solidFill>
            </a:endParaRPr>
          </a:p>
          <a:p>
            <a:pPr lvl="0"/>
            <a:r>
              <a:rPr lang="en-US" sz="1400" dirty="0">
                <a:solidFill>
                  <a:prstClr val="black"/>
                </a:solidFill>
              </a:rPr>
              <a:t>€172.3 - In total</a:t>
            </a:r>
          </a:p>
          <a:p>
            <a:pPr lvl="0"/>
            <a:r>
              <a:rPr lang="es-ES" sz="1400" b="1" dirty="0">
                <a:solidFill>
                  <a:prstClr val="black"/>
                </a:solidFill>
              </a:rPr>
              <a:t>21%</a:t>
            </a:r>
            <a:r>
              <a:rPr lang="es-ES" sz="1400" dirty="0">
                <a:solidFill>
                  <a:prstClr val="black"/>
                </a:solidFill>
              </a:rPr>
              <a:t> - </a:t>
            </a:r>
            <a:r>
              <a:rPr lang="es-ES" sz="1400" dirty="0" err="1">
                <a:solidFill>
                  <a:prstClr val="black"/>
                </a:solidFill>
              </a:rPr>
              <a:t>Climate</a:t>
            </a:r>
            <a:r>
              <a:rPr lang="es-ES" sz="1400" dirty="0">
                <a:solidFill>
                  <a:prstClr val="black"/>
                </a:solidFill>
              </a:rPr>
              <a:t> </a:t>
            </a:r>
            <a:r>
              <a:rPr lang="es-ES" sz="1400" dirty="0" err="1">
                <a:solidFill>
                  <a:prstClr val="black"/>
                </a:solidFill>
              </a:rPr>
              <a:t>action</a:t>
            </a:r>
            <a:r>
              <a:rPr lang="es-ES" sz="1400" dirty="0">
                <a:solidFill>
                  <a:prstClr val="black"/>
                </a:solidFill>
              </a:rPr>
              <a:t> (</a:t>
            </a:r>
            <a:r>
              <a:rPr lang="es-ES" sz="1400" dirty="0" err="1">
                <a:solidFill>
                  <a:prstClr val="black"/>
                </a:solidFill>
              </a:rPr>
              <a:t>research</a:t>
            </a:r>
            <a:r>
              <a:rPr lang="es-ES" sz="1400" dirty="0">
                <a:solidFill>
                  <a:prstClr val="black"/>
                </a:solidFill>
              </a:rPr>
              <a:t>, </a:t>
            </a:r>
            <a:r>
              <a:rPr lang="es-ES" sz="1400" dirty="0" err="1">
                <a:solidFill>
                  <a:prstClr val="black"/>
                </a:solidFill>
              </a:rPr>
              <a:t>transport</a:t>
            </a:r>
            <a:r>
              <a:rPr lang="es-ES" sz="1400" dirty="0">
                <a:solidFill>
                  <a:prstClr val="black"/>
                </a:solidFill>
              </a:rPr>
              <a:t>, </a:t>
            </a:r>
            <a:r>
              <a:rPr lang="es-ES" sz="1400" dirty="0" err="1">
                <a:solidFill>
                  <a:prstClr val="black"/>
                </a:solidFill>
              </a:rPr>
              <a:t>energy</a:t>
            </a:r>
            <a:r>
              <a:rPr lang="es-ES" sz="1400" dirty="0">
                <a:solidFill>
                  <a:prstClr val="black"/>
                </a:solidFill>
              </a:rPr>
              <a:t>)</a:t>
            </a:r>
          </a:p>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18</a:t>
            </a:fld>
            <a:endParaRPr lang="es-ES"/>
          </a:p>
        </p:txBody>
      </p:sp>
    </p:spTree>
    <p:extLst>
      <p:ext uri="{BB962C8B-B14F-4D97-AF65-F5344CB8AC3E}">
        <p14:creationId xmlns:p14="http://schemas.microsoft.com/office/powerpoint/2010/main" val="399448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err="1"/>
              <a:t>Logically</a:t>
            </a:r>
            <a:r>
              <a:rPr lang="es-ES_tradnl" baseline="0" dirty="0"/>
              <a:t> </a:t>
            </a:r>
            <a:r>
              <a:rPr lang="es-ES_tradnl" baseline="0" dirty="0" err="1"/>
              <a:t>is</a:t>
            </a:r>
            <a:r>
              <a:rPr lang="es-ES_tradnl" baseline="0" dirty="0"/>
              <a:t> in </a:t>
            </a:r>
            <a:r>
              <a:rPr lang="es-ES_tradnl" baseline="0" dirty="0" err="1"/>
              <a:t>proportion</a:t>
            </a:r>
            <a:r>
              <a:rPr lang="es-ES_tradnl" baseline="0" dirty="0"/>
              <a:t> to </a:t>
            </a:r>
            <a:r>
              <a:rPr lang="es-ES_tradnl" baseline="0" dirty="0" err="1"/>
              <a:t>the</a:t>
            </a:r>
            <a:r>
              <a:rPr lang="es-ES_tradnl" baseline="0" dirty="0"/>
              <a:t> </a:t>
            </a:r>
            <a:r>
              <a:rPr lang="es-ES_tradnl" baseline="0" dirty="0" err="1"/>
              <a:t>scales</a:t>
            </a:r>
            <a:r>
              <a:rPr lang="es-ES_tradnl" baseline="0" dirty="0"/>
              <a:t> of </a:t>
            </a:r>
            <a:r>
              <a:rPr lang="es-ES_tradnl" baseline="0" dirty="0" err="1"/>
              <a:t>the</a:t>
            </a:r>
            <a:r>
              <a:rPr lang="es-ES_tradnl" baseline="0" dirty="0"/>
              <a:t> </a:t>
            </a:r>
            <a:r>
              <a:rPr lang="es-ES_tradnl" baseline="0" dirty="0" err="1"/>
              <a:t>headings</a:t>
            </a:r>
            <a:r>
              <a:rPr lang="es-ES_tradnl" baseline="0" dirty="0"/>
              <a:t> in </a:t>
            </a:r>
            <a:r>
              <a:rPr lang="es-ES_tradnl" baseline="0" dirty="0" err="1"/>
              <a:t>the</a:t>
            </a:r>
            <a:r>
              <a:rPr lang="es-ES_tradnl" baseline="0" dirty="0"/>
              <a:t> </a:t>
            </a:r>
            <a:r>
              <a:rPr lang="es-ES_tradnl" baseline="0" dirty="0" err="1"/>
              <a:t>relevant</a:t>
            </a:r>
            <a:r>
              <a:rPr lang="es-ES_tradnl" baseline="0" dirty="0"/>
              <a:t> MFF</a:t>
            </a:r>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19</a:t>
            </a:fld>
            <a:endParaRPr lang="es-ES"/>
          </a:p>
        </p:txBody>
      </p:sp>
    </p:spTree>
    <p:extLst>
      <p:ext uri="{BB962C8B-B14F-4D97-AF65-F5344CB8AC3E}">
        <p14:creationId xmlns:p14="http://schemas.microsoft.com/office/powerpoint/2010/main" val="297006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a:t>
            </a:fld>
            <a:endParaRPr lang="es-ES"/>
          </a:p>
        </p:txBody>
      </p:sp>
    </p:spTree>
    <p:extLst>
      <p:ext uri="{BB962C8B-B14F-4D97-AF65-F5344CB8AC3E}">
        <p14:creationId xmlns:p14="http://schemas.microsoft.com/office/powerpoint/2010/main" val="36876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400" dirty="0"/>
              <a:t>The LIFE </a:t>
            </a:r>
            <a:r>
              <a:rPr lang="en-US" sz="1400" dirty="0" err="1"/>
              <a:t>programme</a:t>
            </a:r>
            <a:r>
              <a:rPr lang="en-US" sz="1400" dirty="0"/>
              <a:t> aims at improving the implementation of EU environment and climate policy and legislation. The </a:t>
            </a:r>
            <a:r>
              <a:rPr lang="en-US" sz="1400" dirty="0" err="1"/>
              <a:t>programme</a:t>
            </a:r>
            <a:r>
              <a:rPr lang="en-US" sz="1400" dirty="0"/>
              <a:t> will contribute to the shift towards a resource-efficient, low-carbon and climate resilient economy, to the protection and improvement of the quality of the environment and to halting and reversing biodiversity loss.</a:t>
            </a:r>
          </a:p>
          <a:p>
            <a:pPr algn="just"/>
            <a:r>
              <a:rPr lang="en-US" sz="1400" dirty="0"/>
              <a:t>The “second pillar” of the Common Agricultural Policy aims at helping improve competitiveness for farming and forestry, protect the environment and the countryside, improve the quality of life and diversification of the rural economy, and support locally based approaches to rural development.</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20</a:t>
            </a:fld>
            <a:endParaRPr lang="es-ES"/>
          </a:p>
        </p:txBody>
      </p:sp>
    </p:spTree>
    <p:extLst>
      <p:ext uri="{BB962C8B-B14F-4D97-AF65-F5344CB8AC3E}">
        <p14:creationId xmlns:p14="http://schemas.microsoft.com/office/powerpoint/2010/main" val="199174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400" dirty="0"/>
              <a:t>The </a:t>
            </a:r>
            <a:r>
              <a:rPr lang="en-US" sz="1400" b="1" dirty="0"/>
              <a:t>Cohesion fund </a:t>
            </a:r>
            <a:r>
              <a:rPr lang="en-US" sz="1400" dirty="0"/>
              <a:t>aims at reducing economic and social shortfall, as well as </a:t>
            </a:r>
            <a:r>
              <a:rPr lang="en-US" sz="1400" dirty="0" err="1"/>
              <a:t>stabilising</a:t>
            </a:r>
            <a:r>
              <a:rPr lang="en-US" sz="1400" dirty="0"/>
              <a:t> the economy of Member States whose Gross Domestic Product (GDP) per inhabitant is less than 90 % of the EU average. The </a:t>
            </a:r>
            <a:r>
              <a:rPr lang="en-US" sz="1400" b="1" dirty="0"/>
              <a:t>European Regional Development Fund and European Social Fund </a:t>
            </a:r>
            <a:r>
              <a:rPr lang="en-US" sz="1400" dirty="0"/>
              <a:t>are used to</a:t>
            </a:r>
            <a:r>
              <a:rPr lang="en-US" sz="1400" baseline="0" dirty="0"/>
              <a:t> reach regional policy objectives.</a:t>
            </a:r>
            <a:r>
              <a:rPr lang="en-US" sz="1400" dirty="0"/>
              <a:t> The </a:t>
            </a:r>
            <a:r>
              <a:rPr lang="en-US" sz="1400" b="1" dirty="0"/>
              <a:t>COSME</a:t>
            </a:r>
            <a:r>
              <a:rPr lang="en-US" sz="1400" dirty="0"/>
              <a:t> </a:t>
            </a:r>
            <a:r>
              <a:rPr lang="en-US" sz="1400" dirty="0" err="1"/>
              <a:t>programme</a:t>
            </a:r>
            <a:r>
              <a:rPr lang="en-US" sz="1400" dirty="0"/>
              <a:t> supports SMEs and promotes entrepreneurship facilitating access to funding and </a:t>
            </a:r>
            <a:r>
              <a:rPr lang="en-US" sz="1400" dirty="0" err="1"/>
              <a:t>markets.The</a:t>
            </a:r>
            <a:r>
              <a:rPr lang="en-US" sz="1400" dirty="0"/>
              <a:t> </a:t>
            </a:r>
            <a:r>
              <a:rPr lang="en-US" sz="1400" b="1" dirty="0" err="1"/>
              <a:t>Hercule</a:t>
            </a:r>
            <a:r>
              <a:rPr lang="en-US" sz="1400" b="1" dirty="0"/>
              <a:t> III </a:t>
            </a:r>
            <a:r>
              <a:rPr lang="en-US" sz="1400" dirty="0" err="1"/>
              <a:t>programme</a:t>
            </a:r>
            <a:r>
              <a:rPr lang="en-US" sz="1400" dirty="0"/>
              <a:t> is dedicated to fighting fraud, corruption and any other illegal activities affecting the financial interests of the EU, including the fight against cigarette smuggling and counterfeiting. </a:t>
            </a:r>
            <a:r>
              <a:rPr lang="en-US" sz="1400" b="1" dirty="0"/>
              <a:t>Erasmus+ </a:t>
            </a:r>
            <a:r>
              <a:rPr lang="en-US" sz="1400" dirty="0"/>
              <a:t>aims at boosting skills and employability, providing funding for the professional development of education and training staff, as well as youth workers, and for cooperation between universities, colleges, schools. The </a:t>
            </a:r>
            <a:r>
              <a:rPr lang="en-US" sz="1400" b="1" dirty="0"/>
              <a:t>GALILEO</a:t>
            </a:r>
            <a:r>
              <a:rPr lang="en-US" sz="1400" dirty="0"/>
              <a:t> </a:t>
            </a:r>
            <a:r>
              <a:rPr lang="en-US" sz="1400" dirty="0" err="1"/>
              <a:t>programme</a:t>
            </a:r>
            <a:r>
              <a:rPr lang="en-US" sz="1400" dirty="0"/>
              <a:t> is Europe’s initiative for a state-of-the-art global satellite navigation system. The </a:t>
            </a:r>
            <a:r>
              <a:rPr lang="en-US" sz="1400" b="1" dirty="0"/>
              <a:t>Horizon 2020 </a:t>
            </a:r>
            <a:r>
              <a:rPr lang="en-US" sz="1400" dirty="0" err="1"/>
              <a:t>programme</a:t>
            </a:r>
            <a:r>
              <a:rPr lang="en-US" sz="1400" dirty="0"/>
              <a:t> aims at securing Europe’s global competitiveness, strengthening its position in science and its industrial leadership in innovation by providing major investment in key technologies and support for SMEs. </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21</a:t>
            </a:fld>
            <a:endParaRPr lang="es-ES"/>
          </a:p>
        </p:txBody>
      </p:sp>
    </p:spTree>
    <p:extLst>
      <p:ext uri="{BB962C8B-B14F-4D97-AF65-F5344CB8AC3E}">
        <p14:creationId xmlns:p14="http://schemas.microsoft.com/office/powerpoint/2010/main" val="120793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400" b="1" dirty="0"/>
              <a:t>The Asylum, Migration and Integration Fund </a:t>
            </a:r>
            <a:r>
              <a:rPr lang="en-US" sz="1400" dirty="0"/>
              <a:t>focuses supports actions addressing all aspects of migration, including asylum, legal migration, integration and the return of irregularly staying non-EU nationals. The </a:t>
            </a:r>
            <a:r>
              <a:rPr lang="en-US" sz="1400" b="1" dirty="0"/>
              <a:t>Creative Europe </a:t>
            </a:r>
            <a:r>
              <a:rPr lang="en-US" sz="1400" b="1" dirty="0" err="1"/>
              <a:t>programme</a:t>
            </a:r>
            <a:r>
              <a:rPr lang="en-US" sz="1400" b="1" dirty="0"/>
              <a:t> </a:t>
            </a:r>
            <a:r>
              <a:rPr lang="en-US" sz="1400" dirty="0"/>
              <a:t>supports European cinema and the cultural and creative sector. The </a:t>
            </a:r>
            <a:r>
              <a:rPr lang="en-US" sz="1400" b="1" dirty="0"/>
              <a:t>Internal Security Fund </a:t>
            </a:r>
            <a:r>
              <a:rPr lang="en-US" sz="1400" dirty="0"/>
              <a:t>supports the implementation of the Internal Security Strategy and the EU approach to law enforcement cooperation, including the management of the Union’s external borders. </a:t>
            </a:r>
            <a:r>
              <a:rPr lang="en-US" sz="1400" b="1" dirty="0"/>
              <a:t>The Development Cooperation Instrument </a:t>
            </a:r>
            <a:r>
              <a:rPr lang="en-US" sz="1400" dirty="0"/>
              <a:t>focuses on combating poverty in developing countries. The </a:t>
            </a:r>
            <a:r>
              <a:rPr lang="en-US" sz="1400" b="1" dirty="0"/>
              <a:t>European </a:t>
            </a:r>
            <a:r>
              <a:rPr lang="en-US" sz="1400" b="1" dirty="0" err="1"/>
              <a:t>Neighbourhood</a:t>
            </a:r>
            <a:r>
              <a:rPr lang="en-US" sz="1400" b="1" dirty="0"/>
              <a:t> Instrument</a:t>
            </a:r>
            <a:r>
              <a:rPr lang="en-US" sz="1400" dirty="0"/>
              <a:t> promotes enhanced political cooperation and progressive economic integration between the Union and its neighbouring countries. The </a:t>
            </a:r>
            <a:r>
              <a:rPr lang="en-US" sz="1400" b="1" dirty="0"/>
              <a:t>Instrument for Pre-accession </a:t>
            </a:r>
            <a:r>
              <a:rPr lang="en-US" sz="1400" dirty="0"/>
              <a:t>provides financial support to the enlargement countries in their preparations for EU accession.</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22</a:t>
            </a:fld>
            <a:endParaRPr lang="es-ES"/>
          </a:p>
        </p:txBody>
      </p:sp>
    </p:spTree>
    <p:extLst>
      <p:ext uri="{BB962C8B-B14F-4D97-AF65-F5344CB8AC3E}">
        <p14:creationId xmlns:p14="http://schemas.microsoft.com/office/powerpoint/2010/main" val="209518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May 2018, the Commission put forward its proposal for the 2021-2027 long-term budget (MFF), tightly geared to the political priorities of the Union at 27 Member States and taking into account the budgetary consequences of the withdrawal of the United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 May 2020, following the sanitary crisis, the Commission presented a revamped </a:t>
            </a:r>
            <a:r>
              <a:rPr lang="es-ES" dirty="0"/>
              <a:t>proposal adding </a:t>
            </a:r>
            <a:r>
              <a:rPr lang="es-ES" sz="1200" kern="1200" dirty="0">
                <a:solidFill>
                  <a:schemeClr val="tx1"/>
                </a:solidFill>
                <a:effectLst/>
                <a:latin typeface="+mn-lt"/>
                <a:ea typeface="+mn-ea"/>
                <a:cs typeface="+mn-cs"/>
              </a:rPr>
              <a:t>Next Generation EU, an emergency temporary recovery instrument, to help repair the immediate economic and social damage brought by the coronavirus pandemic, and kickstart recovery.</a:t>
            </a:r>
            <a:r>
              <a:rPr lang="en-US" sz="1200" kern="1200" dirty="0">
                <a:solidFill>
                  <a:schemeClr val="tx1"/>
                </a:solidFill>
                <a:effectLst/>
                <a:latin typeface="+mn-lt"/>
                <a:ea typeface="+mn-ea"/>
                <a:cs typeface="+mn-cs"/>
              </a:rPr>
              <a:t> Under the proposal, the Commission would borrow the money on the financial markets. </a:t>
            </a:r>
            <a:r>
              <a:rPr lang="es-ES" sz="1200" kern="1200" dirty="0">
                <a:solidFill>
                  <a:schemeClr val="tx1"/>
                </a:solidFill>
                <a:effectLst/>
                <a:latin typeface="+mn-lt"/>
                <a:ea typeface="+mn-ea"/>
                <a:cs typeface="+mn-cs"/>
              </a:rPr>
              <a:t>To </a:t>
            </a:r>
            <a:r>
              <a:rPr lang="es-ES" sz="1200" kern="1200" dirty="0" err="1">
                <a:solidFill>
                  <a:schemeClr val="tx1"/>
                </a:solidFill>
                <a:effectLst/>
                <a:latin typeface="+mn-lt"/>
                <a:ea typeface="+mn-ea"/>
                <a:cs typeface="+mn-cs"/>
              </a:rPr>
              <a:t>ensure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implementation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u="sng" kern="1200" dirty="0" err="1">
                <a:solidFill>
                  <a:schemeClr val="tx1"/>
                </a:solidFill>
                <a:effectLst/>
                <a:latin typeface="+mn-lt"/>
                <a:ea typeface="+mn-ea"/>
                <a:cs typeface="+mn-cs"/>
                <a:hlinkClick r:id="rId3"/>
              </a:rPr>
              <a:t>Recovery</a:t>
            </a:r>
            <a:r>
              <a:rPr lang="es-ES" sz="1200" u="sng" kern="1200" dirty="0">
                <a:solidFill>
                  <a:schemeClr val="tx1"/>
                </a:solidFill>
                <a:effectLst/>
                <a:latin typeface="+mn-lt"/>
                <a:ea typeface="+mn-ea"/>
                <a:cs typeface="+mn-cs"/>
                <a:hlinkClick r:id="rId3"/>
              </a:rPr>
              <a:t> Plan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Commission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proposes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variety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instruments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organised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around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three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pillars</a:t>
            </a:r>
            <a:r>
              <a:rPr lang="es-E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In a </a:t>
            </a:r>
            <a:r>
              <a:rPr lang="es-ES" sz="1200" kern="1200" dirty="0" err="1">
                <a:solidFill>
                  <a:schemeClr val="tx1"/>
                </a:solidFill>
                <a:effectLst/>
                <a:latin typeface="+mn-lt"/>
                <a:ea typeface="+mn-ea"/>
                <a:cs typeface="+mn-cs"/>
              </a:rPr>
              <a:t>Special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European</a:t>
            </a:r>
            <a:r>
              <a:rPr lang="es-ES" sz="1200" kern="1200" dirty="0">
                <a:solidFill>
                  <a:schemeClr val="tx1"/>
                </a:solidFill>
                <a:effectLst/>
                <a:latin typeface="+mn-lt"/>
                <a:ea typeface="+mn-ea"/>
                <a:cs typeface="+mn-cs"/>
              </a:rPr>
              <a:t> Council in </a:t>
            </a:r>
            <a:r>
              <a:rPr lang="es-ES" sz="1200" kern="1200" dirty="0" err="1">
                <a:solidFill>
                  <a:schemeClr val="tx1"/>
                </a:solidFill>
                <a:effectLst/>
                <a:latin typeface="+mn-lt"/>
                <a:ea typeface="+mn-ea"/>
                <a:cs typeface="+mn-cs"/>
              </a:rPr>
              <a:t>July</a:t>
            </a:r>
            <a:r>
              <a:rPr lang="es-ES" sz="1200" kern="1200" dirty="0">
                <a:solidFill>
                  <a:schemeClr val="tx1"/>
                </a:solidFill>
                <a:effectLst/>
                <a:latin typeface="+mn-lt"/>
                <a:ea typeface="+mn-ea"/>
                <a:cs typeface="+mn-cs"/>
              </a:rPr>
              <a:t> 2020,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EU </a:t>
            </a:r>
            <a:r>
              <a:rPr lang="es-ES" sz="1200" kern="1200" dirty="0" err="1">
                <a:solidFill>
                  <a:schemeClr val="tx1"/>
                </a:solidFill>
                <a:effectLst/>
                <a:latin typeface="+mn-lt"/>
                <a:ea typeface="+mn-ea"/>
                <a:cs typeface="+mn-cs"/>
              </a:rPr>
              <a:t>leaders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reached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agreement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package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European</a:t>
            </a:r>
            <a:r>
              <a:rPr lang="es-ES" sz="1200" kern="1200" dirty="0">
                <a:solidFill>
                  <a:schemeClr val="tx1"/>
                </a:solidFill>
                <a:effectLst/>
                <a:latin typeface="+mn-lt"/>
                <a:ea typeface="+mn-ea"/>
                <a:cs typeface="+mn-cs"/>
              </a:rPr>
              <a:t> Budget. Negotiations are on-going withing the European Parliament.</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23</a:t>
            </a:fld>
            <a:endParaRPr lang="es-ES"/>
          </a:p>
        </p:txBody>
      </p:sp>
    </p:spTree>
    <p:extLst>
      <p:ext uri="{BB962C8B-B14F-4D97-AF65-F5344CB8AC3E}">
        <p14:creationId xmlns:p14="http://schemas.microsoft.com/office/powerpoint/2010/main" val="145245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In </a:t>
            </a:r>
            <a:r>
              <a:rPr lang="es-ES_tradnl" dirty="0" err="1"/>
              <a:t>their</a:t>
            </a:r>
            <a:r>
              <a:rPr lang="es-ES_tradnl" dirty="0"/>
              <a:t> meeting at a </a:t>
            </a:r>
            <a:r>
              <a:rPr lang="es-ES_tradnl" dirty="0" err="1"/>
              <a:t>special</a:t>
            </a:r>
            <a:r>
              <a:rPr lang="es-ES_tradnl" dirty="0"/>
              <a:t> Summit in </a:t>
            </a:r>
            <a:r>
              <a:rPr lang="es-ES_tradnl" dirty="0" err="1"/>
              <a:t>Brussels</a:t>
            </a:r>
            <a:r>
              <a:rPr lang="es-ES_tradnl" dirty="0"/>
              <a:t> </a:t>
            </a:r>
            <a:r>
              <a:rPr lang="es-ES_tradnl" dirty="0" err="1"/>
              <a:t>on</a:t>
            </a:r>
            <a:r>
              <a:rPr lang="es-ES_tradnl" dirty="0"/>
              <a:t> 21 </a:t>
            </a:r>
            <a:r>
              <a:rPr lang="es-ES_tradnl" dirty="0" err="1"/>
              <a:t>July</a:t>
            </a:r>
            <a:r>
              <a:rPr lang="es-ES_tradnl" dirty="0"/>
              <a:t> 2020, EU </a:t>
            </a:r>
            <a:r>
              <a:rPr lang="es-ES_tradnl" dirty="0" err="1"/>
              <a:t>leaders</a:t>
            </a:r>
            <a:r>
              <a:rPr lang="es-ES_tradnl" dirty="0"/>
              <a:t> </a:t>
            </a:r>
            <a:r>
              <a:rPr lang="es-ES_tradnl" dirty="0" err="1"/>
              <a:t>agreed</a:t>
            </a:r>
            <a:r>
              <a:rPr lang="es-ES_tradnl" dirty="0"/>
              <a:t> </a:t>
            </a:r>
            <a:r>
              <a:rPr lang="es-ES_tradnl" dirty="0" err="1"/>
              <a:t>on</a:t>
            </a:r>
            <a:r>
              <a:rPr lang="es-ES_tradnl" dirty="0"/>
              <a:t> </a:t>
            </a:r>
            <a:r>
              <a:rPr lang="es-ES_tradnl" dirty="0" err="1"/>
              <a:t>an</a:t>
            </a:r>
            <a:r>
              <a:rPr lang="es-ES_tradnl" dirty="0"/>
              <a:t> </a:t>
            </a:r>
            <a:r>
              <a:rPr lang="es-ES_tradnl" dirty="0" err="1"/>
              <a:t>overall</a:t>
            </a:r>
            <a:r>
              <a:rPr lang="es-ES_tradnl" dirty="0"/>
              <a:t> Budget of 1824.3 </a:t>
            </a:r>
            <a:r>
              <a:rPr lang="es-ES_tradnl" dirty="0" err="1"/>
              <a:t>billion</a:t>
            </a:r>
            <a:r>
              <a:rPr lang="es-ES_tradnl" dirty="0"/>
              <a:t> euro, </a:t>
            </a:r>
            <a:r>
              <a:rPr lang="es-ES_tradnl" dirty="0" err="1"/>
              <a:t>combining</a:t>
            </a:r>
            <a:r>
              <a:rPr lang="es-ES_tradnl" dirty="0"/>
              <a:t> </a:t>
            </a:r>
            <a:r>
              <a:rPr lang="es-ES_tradnl" dirty="0" err="1"/>
              <a:t>the</a:t>
            </a:r>
            <a:r>
              <a:rPr lang="es-ES_tradnl" dirty="0"/>
              <a:t> MFF (1074.3 </a:t>
            </a:r>
            <a:r>
              <a:rPr lang="es-ES_tradnl" dirty="0" err="1"/>
              <a:t>billion</a:t>
            </a:r>
            <a:r>
              <a:rPr lang="es-ES_tradnl" dirty="0"/>
              <a:t>) and </a:t>
            </a:r>
            <a:r>
              <a:rPr lang="es-ES_tradnl" baseline="0" dirty="0"/>
              <a:t>so-</a:t>
            </a:r>
            <a:r>
              <a:rPr lang="es-ES_tradnl" baseline="0" dirty="0" err="1"/>
              <a:t>called</a:t>
            </a:r>
            <a:r>
              <a:rPr lang="es-ES_tradnl" baseline="0" dirty="0"/>
              <a:t> Next </a:t>
            </a:r>
            <a:r>
              <a:rPr lang="es-ES_tradnl" baseline="0" dirty="0" err="1"/>
              <a:t>Generation</a:t>
            </a:r>
            <a:r>
              <a:rPr lang="es-ES_tradnl" baseline="0" dirty="0"/>
              <a:t> EU (750 </a:t>
            </a:r>
            <a:r>
              <a:rPr lang="es-ES_tradnl" baseline="0" dirty="0" err="1"/>
              <a:t>billion</a:t>
            </a:r>
            <a:r>
              <a:rPr lang="es-ES_tradnl" baseline="0" dirty="0"/>
              <a:t> euro) </a:t>
            </a:r>
            <a:r>
              <a:rPr lang="es-ES_tradnl" dirty="0" err="1"/>
              <a:t>one</a:t>
            </a:r>
            <a:r>
              <a:rPr lang="es-ES_tradnl" dirty="0"/>
              <a:t>-off </a:t>
            </a:r>
            <a:r>
              <a:rPr lang="es-ES_tradnl" dirty="0" err="1"/>
              <a:t>emergency</a:t>
            </a:r>
            <a:r>
              <a:rPr lang="es-ES_tradnl" dirty="0"/>
              <a:t> </a:t>
            </a:r>
            <a:r>
              <a:rPr lang="es-ES_tradnl" dirty="0" err="1"/>
              <a:t>instrument</a:t>
            </a:r>
            <a:r>
              <a:rPr lang="es-ES_tradnl" dirty="0"/>
              <a:t>. </a:t>
            </a:r>
            <a:r>
              <a:rPr lang="es-ES_tradnl" dirty="0" err="1"/>
              <a:t>The</a:t>
            </a:r>
            <a:r>
              <a:rPr lang="es-ES_tradnl" baseline="0" dirty="0"/>
              <a:t> </a:t>
            </a:r>
            <a:r>
              <a:rPr lang="es-ES_tradnl" baseline="0" dirty="0" err="1"/>
              <a:t>package</a:t>
            </a:r>
            <a:r>
              <a:rPr lang="es-ES_tradnl" baseline="0" dirty="0"/>
              <a:t> </a:t>
            </a:r>
            <a:r>
              <a:rPr lang="es-ES_tradnl" baseline="0" dirty="0" err="1"/>
              <a:t>will</a:t>
            </a:r>
            <a:r>
              <a:rPr lang="es-ES_tradnl" baseline="0" dirty="0"/>
              <a:t> </a:t>
            </a:r>
            <a:r>
              <a:rPr lang="es-ES_tradnl" baseline="0" dirty="0" err="1"/>
              <a:t>help</a:t>
            </a:r>
            <a:r>
              <a:rPr lang="es-ES_tradnl" baseline="0" dirty="0"/>
              <a:t> to </a:t>
            </a:r>
            <a:r>
              <a:rPr lang="es-ES_tradnl" baseline="0" dirty="0" err="1"/>
              <a:t>rebuild</a:t>
            </a:r>
            <a:r>
              <a:rPr lang="es-ES_tradnl" baseline="0" dirty="0"/>
              <a:t> </a:t>
            </a:r>
            <a:r>
              <a:rPr lang="es-ES_tradnl" baseline="0" dirty="0" err="1"/>
              <a:t>the</a:t>
            </a:r>
            <a:r>
              <a:rPr lang="es-ES_tradnl" baseline="0" dirty="0"/>
              <a:t> EU after </a:t>
            </a:r>
            <a:r>
              <a:rPr lang="es-ES_tradnl" baseline="0" dirty="0" err="1"/>
              <a:t>the</a:t>
            </a:r>
            <a:r>
              <a:rPr lang="es-ES_tradnl" baseline="0" dirty="0"/>
              <a:t> </a:t>
            </a:r>
            <a:r>
              <a:rPr lang="es-ES_tradnl" baseline="0" dirty="0" err="1"/>
              <a:t>pandemic</a:t>
            </a:r>
            <a:r>
              <a:rPr lang="es-ES_tradnl" baseline="0" dirty="0"/>
              <a:t> and </a:t>
            </a:r>
            <a:r>
              <a:rPr lang="es-ES_tradnl" baseline="0" dirty="0" err="1"/>
              <a:t>will</a:t>
            </a:r>
            <a:r>
              <a:rPr lang="es-ES_tradnl" baseline="0" dirty="0"/>
              <a:t> </a:t>
            </a:r>
            <a:r>
              <a:rPr lang="es-ES_tradnl" baseline="0" dirty="0" err="1"/>
              <a:t>support</a:t>
            </a:r>
            <a:r>
              <a:rPr lang="es-ES_tradnl" baseline="0" dirty="0"/>
              <a:t> </a:t>
            </a:r>
            <a:r>
              <a:rPr lang="es-ES_tradnl" baseline="0" dirty="0" err="1"/>
              <a:t>investment</a:t>
            </a:r>
            <a:r>
              <a:rPr lang="es-ES_tradnl" baseline="0" dirty="0"/>
              <a:t> in </a:t>
            </a:r>
            <a:r>
              <a:rPr lang="es-ES_tradnl" baseline="0" dirty="0" err="1"/>
              <a:t>the</a:t>
            </a:r>
            <a:r>
              <a:rPr lang="es-ES_tradnl" baseline="0" dirty="0"/>
              <a:t> Green and Digital </a:t>
            </a:r>
            <a:r>
              <a:rPr lang="es-ES_tradnl" baseline="0" dirty="0" err="1"/>
              <a:t>transitions</a:t>
            </a:r>
            <a:r>
              <a:rPr lang="es-ES_tradnl" baseline="0" dirty="0"/>
              <a:t>.</a:t>
            </a:r>
          </a:p>
          <a:p>
            <a:endParaRPr lang="es-ES_tradnl" baseline="0" dirty="0"/>
          </a:p>
          <a:p>
            <a:r>
              <a:rPr lang="es-ES_tradnl" baseline="0" dirty="0"/>
              <a:t>(</a:t>
            </a:r>
            <a:r>
              <a:rPr lang="es-ES_tradnl" baseline="0" dirty="0" err="1"/>
              <a:t>Commission</a:t>
            </a:r>
            <a:r>
              <a:rPr lang="es-ES_tradnl" baseline="0" dirty="0"/>
              <a:t> 2018 MFF </a:t>
            </a:r>
            <a:r>
              <a:rPr lang="es-ES_tradnl" baseline="0" dirty="0" err="1"/>
              <a:t>proposal</a:t>
            </a:r>
            <a:r>
              <a:rPr lang="es-ES_tradnl" baseline="0" dirty="0"/>
              <a:t> </a:t>
            </a:r>
            <a:r>
              <a:rPr lang="es-ES_tradnl" baseline="0" dirty="0" err="1"/>
              <a:t>was</a:t>
            </a:r>
            <a:r>
              <a:rPr lang="es-ES_tradnl" baseline="0" dirty="0"/>
              <a:t> </a:t>
            </a:r>
            <a:r>
              <a:rPr lang="es-ES_tradnl" baseline="0" dirty="0" err="1"/>
              <a:t>only</a:t>
            </a:r>
            <a:r>
              <a:rPr lang="es-ES_tradnl" baseline="0" dirty="0"/>
              <a:t> of 1279 </a:t>
            </a:r>
            <a:r>
              <a:rPr lang="es-ES_tradnl" baseline="0" dirty="0" err="1"/>
              <a:t>billion</a:t>
            </a:r>
            <a:r>
              <a:rPr lang="es-ES_tradnl" baseline="0" dirty="0"/>
              <a:t>)</a:t>
            </a:r>
          </a:p>
          <a:p>
            <a:endParaRPr lang="es-ES_tradnl" baseline="0" dirty="0"/>
          </a:p>
          <a:p>
            <a:endParaRPr lang="es-ES_tradnl" baseline="0" dirty="0"/>
          </a:p>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24</a:t>
            </a:fld>
            <a:endParaRPr lang="es-ES"/>
          </a:p>
        </p:txBody>
      </p:sp>
    </p:spTree>
    <p:extLst>
      <p:ext uri="{BB962C8B-B14F-4D97-AF65-F5344CB8AC3E}">
        <p14:creationId xmlns:p14="http://schemas.microsoft.com/office/powerpoint/2010/main" val="168272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https://www.consilium.europa.eu/en/eu-budget-story/</a:t>
            </a: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25</a:t>
            </a:fld>
            <a:endParaRPr lang="es-ES"/>
          </a:p>
        </p:txBody>
      </p:sp>
    </p:spTree>
    <p:extLst>
      <p:ext uri="{BB962C8B-B14F-4D97-AF65-F5344CB8AC3E}">
        <p14:creationId xmlns:p14="http://schemas.microsoft.com/office/powerpoint/2010/main" val="83400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26</a:t>
            </a:fld>
            <a:endParaRPr lang="es-ES"/>
          </a:p>
        </p:txBody>
      </p:sp>
    </p:spTree>
    <p:extLst>
      <p:ext uri="{BB962C8B-B14F-4D97-AF65-F5344CB8AC3E}">
        <p14:creationId xmlns:p14="http://schemas.microsoft.com/office/powerpoint/2010/main" val="24726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27</a:t>
            </a:fld>
            <a:endParaRPr lang="es-ES"/>
          </a:p>
        </p:txBody>
      </p:sp>
    </p:spTree>
    <p:extLst>
      <p:ext uri="{BB962C8B-B14F-4D97-AF65-F5344CB8AC3E}">
        <p14:creationId xmlns:p14="http://schemas.microsoft.com/office/powerpoint/2010/main" val="402370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and more efforts against fraud are focusing not only on the expenditure but also on the revenue side of the budget (for example VAT carrousel fraud)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Own resources can be divided into the following categories (share of total revenue in brackets, for the year 2013 (updated) </a:t>
            </a:r>
          </a:p>
          <a:p>
            <a:pPr marL="171450" indent="-171450">
              <a:buFontTx/>
              <a:buChar char="-"/>
            </a:pPr>
            <a:r>
              <a:rPr lang="en-US" sz="1200" kern="1200" dirty="0">
                <a:solidFill>
                  <a:schemeClr val="tx1"/>
                </a:solidFill>
                <a:effectLst/>
                <a:latin typeface="+mn-lt"/>
                <a:ea typeface="+mn-ea"/>
                <a:cs typeface="+mn-cs"/>
              </a:rPr>
              <a:t>traditional own resources, i.e. mainly customs duties (10.3 %); </a:t>
            </a:r>
          </a:p>
          <a:p>
            <a:pPr marL="171450" indent="-171450">
              <a:buFontTx/>
              <a:buChar char="-"/>
            </a:pPr>
            <a:r>
              <a:rPr lang="en-US" sz="1200" kern="1200" dirty="0">
                <a:solidFill>
                  <a:schemeClr val="tx1"/>
                </a:solidFill>
                <a:effectLst/>
                <a:latin typeface="+mn-lt"/>
                <a:ea typeface="+mn-ea"/>
                <a:cs typeface="+mn-cs"/>
              </a:rPr>
              <a:t>the VAT resource (10.2 %); </a:t>
            </a:r>
          </a:p>
          <a:p>
            <a:pPr marL="171450" indent="-171450">
              <a:buFontTx/>
              <a:buChar char="-"/>
            </a:pPr>
            <a:r>
              <a:rPr lang="en-US" sz="1200" kern="1200" dirty="0">
                <a:solidFill>
                  <a:schemeClr val="tx1"/>
                </a:solidFill>
                <a:effectLst/>
                <a:latin typeface="+mn-lt"/>
                <a:ea typeface="+mn-ea"/>
                <a:cs typeface="+mn-cs"/>
              </a:rPr>
              <a:t>and the GNI resource (76.7 %). This resource is the balancing resource, ensuring that the budget is always in equilibrium. </a:t>
            </a:r>
          </a:p>
          <a:p>
            <a:pPr marL="171450" indent="-171450">
              <a:buFontTx/>
              <a:buChar char="-"/>
            </a:pPr>
            <a:r>
              <a:rPr lang="en-US" sz="1200" kern="1200" dirty="0">
                <a:solidFill>
                  <a:schemeClr val="tx1"/>
                </a:solidFill>
                <a:effectLst/>
                <a:latin typeface="+mn-lt"/>
                <a:ea typeface="+mn-ea"/>
                <a:cs typeface="+mn-cs"/>
              </a:rPr>
              <a:t>other revenue: (2.8%)</a:t>
            </a:r>
            <a:endParaRPr lang="es-ES" sz="1400"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28</a:t>
            </a:fld>
            <a:endParaRPr lang="es-ES"/>
          </a:p>
        </p:txBody>
      </p:sp>
    </p:spTree>
    <p:extLst>
      <p:ext uri="{BB962C8B-B14F-4D97-AF65-F5344CB8AC3E}">
        <p14:creationId xmlns:p14="http://schemas.microsoft.com/office/powerpoint/2010/main" val="665889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dirty="0" err="1"/>
              <a:t>The</a:t>
            </a:r>
            <a:r>
              <a:rPr lang="es-ES_tradnl" sz="1400" dirty="0"/>
              <a:t> </a:t>
            </a:r>
            <a:r>
              <a:rPr lang="es-ES_tradnl" sz="1400" dirty="0" err="1"/>
              <a:t>biggest</a:t>
            </a:r>
            <a:r>
              <a:rPr lang="es-ES_tradnl" sz="1400" dirty="0"/>
              <a:t> share of TOR: GNI-</a:t>
            </a:r>
            <a:r>
              <a:rPr lang="es-ES_tradnl" sz="1400" dirty="0" err="1"/>
              <a:t>based</a:t>
            </a:r>
            <a:r>
              <a:rPr lang="es-ES_tradnl" sz="1400" dirty="0"/>
              <a:t> </a:t>
            </a:r>
            <a:r>
              <a:rPr lang="es-ES_tradnl" sz="1400" dirty="0" err="1"/>
              <a:t>own</a:t>
            </a:r>
            <a:r>
              <a:rPr lang="es-ES_tradnl" sz="1400" dirty="0"/>
              <a:t> </a:t>
            </a:r>
            <a:r>
              <a:rPr lang="es-ES_tradnl" sz="1400" dirty="0" err="1"/>
              <a:t>resources</a:t>
            </a:r>
            <a:endParaRPr lang="es-ES_tradnl" sz="1400" dirty="0"/>
          </a:p>
          <a:p>
            <a:r>
              <a:rPr lang="es-ES_tradnl" sz="1400" dirty="0"/>
              <a:t>(UK </a:t>
            </a:r>
            <a:r>
              <a:rPr lang="es-ES_tradnl" sz="1400" dirty="0" err="1"/>
              <a:t>contribution</a:t>
            </a:r>
            <a:r>
              <a:rPr lang="es-ES_tradnl" sz="1400" dirty="0"/>
              <a:t> </a:t>
            </a:r>
            <a:r>
              <a:rPr lang="es-ES_tradnl" sz="1400" dirty="0" err="1"/>
              <a:t>will</a:t>
            </a:r>
            <a:r>
              <a:rPr lang="es-ES_tradnl" sz="1400" dirty="0"/>
              <a:t> be </a:t>
            </a:r>
            <a:r>
              <a:rPr lang="es-ES_tradnl" sz="1400" dirty="0" err="1"/>
              <a:t>lost</a:t>
            </a:r>
            <a:r>
              <a:rPr lang="es-ES_tradnl" sz="1400" dirty="0"/>
              <a:t>)</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29</a:t>
            </a:fld>
            <a:endParaRPr lang="es-ES"/>
          </a:p>
        </p:txBody>
      </p:sp>
    </p:spTree>
    <p:extLst>
      <p:ext uri="{BB962C8B-B14F-4D97-AF65-F5344CB8AC3E}">
        <p14:creationId xmlns:p14="http://schemas.microsoft.com/office/powerpoint/2010/main" val="241797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Not only expenditure but also revenues and assets</a:t>
            </a:r>
            <a:r>
              <a:rPr lang="es-ES_tradnl" baseline="0" dirty="0"/>
              <a:t> (e.g. VAT fraud, cigarettes). In </a:t>
            </a:r>
            <a:r>
              <a:rPr lang="es-ES_tradnl" baseline="0" dirty="0" err="1"/>
              <a:t>this</a:t>
            </a:r>
            <a:r>
              <a:rPr lang="es-ES_tradnl" baseline="0" dirty="0"/>
              <a:t> </a:t>
            </a:r>
            <a:r>
              <a:rPr lang="es-ES_tradnl" baseline="0" dirty="0" err="1"/>
              <a:t>sense</a:t>
            </a:r>
            <a:r>
              <a:rPr lang="es-ES_tradnl" baseline="0" dirty="0"/>
              <a:t> </a:t>
            </a:r>
            <a:r>
              <a:rPr lang="es-ES_tradnl" baseline="0" dirty="0" err="1"/>
              <a:t>the</a:t>
            </a:r>
            <a:r>
              <a:rPr lang="es-ES_tradnl" baseline="0" dirty="0"/>
              <a:t> </a:t>
            </a:r>
            <a:r>
              <a:rPr lang="es-ES_tradnl" baseline="0" dirty="0" err="1"/>
              <a:t>Directive</a:t>
            </a:r>
            <a:r>
              <a:rPr lang="es-ES_tradnl" baseline="0" dirty="0"/>
              <a:t> Recital (1) </a:t>
            </a:r>
            <a:r>
              <a:rPr lang="es-ES_tradnl" baseline="0" dirty="0" err="1"/>
              <a:t>The</a:t>
            </a:r>
            <a:r>
              <a:rPr lang="es-ES_tradnl" baseline="0" dirty="0"/>
              <a:t> </a:t>
            </a:r>
            <a:r>
              <a:rPr lang="es-ES_tradnl" baseline="0" dirty="0" err="1"/>
              <a:t>protection</a:t>
            </a:r>
            <a:r>
              <a:rPr lang="es-ES_tradnl" baseline="0" dirty="0"/>
              <a:t> of </a:t>
            </a:r>
            <a:r>
              <a:rPr lang="es-ES_tradnl" baseline="0" dirty="0" err="1"/>
              <a:t>the</a:t>
            </a:r>
            <a:r>
              <a:rPr lang="es-ES_tradnl" baseline="0" dirty="0"/>
              <a:t> </a:t>
            </a:r>
            <a:r>
              <a:rPr lang="es-ES_tradnl" baseline="0" dirty="0" err="1"/>
              <a:t>Union’s</a:t>
            </a:r>
            <a:r>
              <a:rPr lang="es-ES_tradnl" baseline="0" dirty="0"/>
              <a:t> </a:t>
            </a:r>
            <a:r>
              <a:rPr lang="es-ES_tradnl" baseline="0" dirty="0" err="1"/>
              <a:t>financial</a:t>
            </a:r>
            <a:r>
              <a:rPr lang="es-ES_tradnl" baseline="0" dirty="0"/>
              <a:t> </a:t>
            </a:r>
            <a:r>
              <a:rPr lang="es-ES_tradnl" baseline="0" dirty="0" err="1"/>
              <a:t>interests</a:t>
            </a:r>
            <a:r>
              <a:rPr lang="es-ES_tradnl" baseline="0" dirty="0"/>
              <a:t> </a:t>
            </a:r>
            <a:r>
              <a:rPr lang="es-ES_tradnl" baseline="0" dirty="0" err="1"/>
              <a:t>concerns</a:t>
            </a:r>
            <a:r>
              <a:rPr lang="es-ES_tradnl" baseline="0" dirty="0"/>
              <a:t> </a:t>
            </a:r>
            <a:r>
              <a:rPr lang="es-ES_tradnl" baseline="0" dirty="0" err="1"/>
              <a:t>not</a:t>
            </a:r>
            <a:r>
              <a:rPr lang="es-ES_tradnl" baseline="0" dirty="0"/>
              <a:t> </a:t>
            </a:r>
            <a:r>
              <a:rPr lang="es-ES_tradnl" baseline="0" dirty="0" err="1"/>
              <a:t>only</a:t>
            </a:r>
            <a:r>
              <a:rPr lang="es-ES_tradnl" baseline="0" dirty="0"/>
              <a:t> </a:t>
            </a:r>
            <a:r>
              <a:rPr lang="es-ES_tradnl" baseline="0" dirty="0" err="1"/>
              <a:t>the</a:t>
            </a:r>
            <a:r>
              <a:rPr lang="es-ES_tradnl" baseline="0" dirty="0"/>
              <a:t> </a:t>
            </a:r>
            <a:r>
              <a:rPr lang="es-ES_tradnl" baseline="0" dirty="0" err="1"/>
              <a:t>management</a:t>
            </a:r>
            <a:r>
              <a:rPr lang="es-ES_tradnl" baseline="0" dirty="0"/>
              <a:t> of Budget </a:t>
            </a:r>
            <a:r>
              <a:rPr lang="es-ES_tradnl" baseline="0" dirty="0" err="1"/>
              <a:t>appropriations</a:t>
            </a:r>
            <a:r>
              <a:rPr lang="es-ES_tradnl" baseline="0" dirty="0"/>
              <a:t> </a:t>
            </a:r>
            <a:r>
              <a:rPr lang="es-ES_tradnl" baseline="0" dirty="0" err="1"/>
              <a:t>but</a:t>
            </a:r>
            <a:r>
              <a:rPr lang="es-ES_tradnl" baseline="0" dirty="0"/>
              <a:t> </a:t>
            </a:r>
            <a:r>
              <a:rPr lang="es-ES_tradnl" baseline="0" dirty="0" err="1"/>
              <a:t>extends</a:t>
            </a:r>
            <a:r>
              <a:rPr lang="es-ES_tradnl" baseline="0" dirty="0"/>
              <a:t> to </a:t>
            </a:r>
            <a:r>
              <a:rPr lang="es-ES_tradnl" baseline="0" dirty="0" err="1"/>
              <a:t>all</a:t>
            </a:r>
            <a:r>
              <a:rPr lang="es-ES_tradnl" baseline="0" dirty="0"/>
              <a:t> </a:t>
            </a:r>
            <a:r>
              <a:rPr lang="es-ES_tradnl" baseline="0" dirty="0" err="1"/>
              <a:t>measures</a:t>
            </a:r>
            <a:r>
              <a:rPr lang="es-ES_tradnl" baseline="0" dirty="0"/>
              <a:t> </a:t>
            </a:r>
            <a:r>
              <a:rPr lang="es-ES_tradnl" baseline="0" dirty="0" err="1"/>
              <a:t>which</a:t>
            </a:r>
            <a:r>
              <a:rPr lang="es-ES_tradnl" baseline="0" dirty="0"/>
              <a:t> </a:t>
            </a:r>
            <a:r>
              <a:rPr lang="es-ES_tradnl" baseline="0" dirty="0" err="1"/>
              <a:t>negatively</a:t>
            </a:r>
            <a:r>
              <a:rPr lang="es-ES_tradnl" baseline="0" dirty="0"/>
              <a:t> </a:t>
            </a:r>
            <a:r>
              <a:rPr lang="es-ES_tradnl" baseline="0" dirty="0" err="1"/>
              <a:t>affect</a:t>
            </a:r>
            <a:r>
              <a:rPr lang="es-ES_tradnl" baseline="0" dirty="0"/>
              <a:t> </a:t>
            </a:r>
            <a:r>
              <a:rPr lang="es-ES_tradnl" baseline="0" dirty="0" err="1"/>
              <a:t>or</a:t>
            </a:r>
            <a:r>
              <a:rPr lang="es-ES_tradnl" baseline="0" dirty="0"/>
              <a:t> </a:t>
            </a:r>
            <a:r>
              <a:rPr lang="es-ES_tradnl" baseline="0" dirty="0" err="1"/>
              <a:t>which</a:t>
            </a:r>
            <a:r>
              <a:rPr lang="es-ES_tradnl" baseline="0" dirty="0"/>
              <a:t> </a:t>
            </a:r>
            <a:r>
              <a:rPr lang="es-ES_tradnl" baseline="0" dirty="0" err="1"/>
              <a:t>threaten</a:t>
            </a:r>
            <a:r>
              <a:rPr lang="es-ES_tradnl" baseline="0" dirty="0"/>
              <a:t> to </a:t>
            </a:r>
            <a:r>
              <a:rPr lang="es-ES_tradnl" baseline="0" dirty="0" err="1"/>
              <a:t>negatively</a:t>
            </a:r>
            <a:r>
              <a:rPr lang="es-ES_tradnl" baseline="0" dirty="0"/>
              <a:t> </a:t>
            </a:r>
            <a:r>
              <a:rPr lang="es-ES_tradnl" baseline="0" dirty="0" err="1"/>
              <a:t>affect</a:t>
            </a:r>
            <a:r>
              <a:rPr lang="es-ES_tradnl" baseline="0" dirty="0"/>
              <a:t> </a:t>
            </a:r>
            <a:r>
              <a:rPr lang="es-ES_tradnl" baseline="0" dirty="0" err="1"/>
              <a:t>its</a:t>
            </a:r>
            <a:r>
              <a:rPr lang="es-ES_tradnl" baseline="0" dirty="0"/>
              <a:t> </a:t>
            </a:r>
            <a:r>
              <a:rPr lang="es-ES_tradnl" baseline="0" dirty="0" err="1"/>
              <a:t>assets</a:t>
            </a:r>
            <a:r>
              <a:rPr lang="es-ES_tradnl" baseline="0" dirty="0"/>
              <a:t> and </a:t>
            </a:r>
            <a:r>
              <a:rPr lang="es-ES_tradnl" baseline="0" dirty="0" err="1"/>
              <a:t>those</a:t>
            </a:r>
            <a:r>
              <a:rPr lang="es-ES_tradnl" baseline="0" dirty="0"/>
              <a:t> of </a:t>
            </a:r>
            <a:r>
              <a:rPr lang="es-ES_tradnl" baseline="0" dirty="0" err="1"/>
              <a:t>the</a:t>
            </a:r>
            <a:r>
              <a:rPr lang="es-ES_tradnl" baseline="0" dirty="0"/>
              <a:t> </a:t>
            </a:r>
            <a:r>
              <a:rPr lang="es-ES_tradnl" baseline="0" dirty="0" err="1"/>
              <a:t>Member</a:t>
            </a:r>
            <a:r>
              <a:rPr lang="es-ES_tradnl" baseline="0" dirty="0"/>
              <a:t> </a:t>
            </a:r>
            <a:r>
              <a:rPr lang="es-ES_tradnl" baseline="0" dirty="0" err="1"/>
              <a:t>States</a:t>
            </a:r>
            <a:r>
              <a:rPr lang="es-ES_tradnl" baseline="0" dirty="0"/>
              <a:t>, to </a:t>
            </a:r>
            <a:r>
              <a:rPr lang="es-ES_tradnl" baseline="0" dirty="0" err="1"/>
              <a:t>the</a:t>
            </a:r>
            <a:r>
              <a:rPr lang="es-ES_tradnl" baseline="0" dirty="0"/>
              <a:t> </a:t>
            </a:r>
            <a:r>
              <a:rPr lang="es-ES_tradnl" baseline="0" dirty="0" err="1"/>
              <a:t>extent</a:t>
            </a:r>
            <a:r>
              <a:rPr lang="es-ES_tradnl" baseline="0" dirty="0"/>
              <a:t> </a:t>
            </a:r>
            <a:r>
              <a:rPr lang="es-ES_tradnl" baseline="0" dirty="0" err="1"/>
              <a:t>that</a:t>
            </a:r>
            <a:r>
              <a:rPr lang="es-ES_tradnl" baseline="0" dirty="0"/>
              <a:t> </a:t>
            </a:r>
            <a:r>
              <a:rPr lang="es-ES_tradnl" baseline="0" dirty="0" err="1"/>
              <a:t>those</a:t>
            </a:r>
            <a:r>
              <a:rPr lang="es-ES_tradnl" baseline="0" dirty="0"/>
              <a:t> </a:t>
            </a:r>
            <a:r>
              <a:rPr lang="es-ES_tradnl" baseline="0" dirty="0" err="1"/>
              <a:t>measures</a:t>
            </a:r>
            <a:r>
              <a:rPr lang="es-ES_tradnl" baseline="0" dirty="0"/>
              <a:t> are of </a:t>
            </a:r>
            <a:r>
              <a:rPr lang="es-ES_tradnl" baseline="0" dirty="0" err="1"/>
              <a:t>relevance</a:t>
            </a:r>
            <a:r>
              <a:rPr lang="es-ES_tradnl" baseline="0" dirty="0"/>
              <a:t> to </a:t>
            </a:r>
            <a:r>
              <a:rPr lang="es-ES_tradnl" baseline="0" dirty="0" err="1"/>
              <a:t>Union</a:t>
            </a:r>
            <a:r>
              <a:rPr lang="es-ES_tradnl" baseline="0" dirty="0"/>
              <a:t> </a:t>
            </a:r>
            <a:r>
              <a:rPr lang="es-ES_tradnl" baseline="0" dirty="0" err="1"/>
              <a:t>policies</a:t>
            </a:r>
            <a:r>
              <a:rPr lang="es-ES_tradnl" baseline="0" dirty="0"/>
              <a:t>.</a:t>
            </a:r>
          </a:p>
          <a:p>
            <a:endParaRPr lang="es-ES_trad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Taricco</a:t>
            </a:r>
            <a:r>
              <a:rPr lang="en-US" sz="1200" kern="1200" dirty="0">
                <a:solidFill>
                  <a:schemeClr val="tx1"/>
                </a:solidFill>
                <a:latin typeface="+mn-lt"/>
                <a:ea typeface="+mn-ea"/>
                <a:cs typeface="+mn-cs"/>
              </a:rPr>
              <a:t> judgement Paragraph 41. The concept of ‘fraud’ is defined in Article 1 of the PFI Convention as ‘any intentional act or omission relating to … the use or presentation of false, incorrect or incomplete statements or documents, which has as its effect the misappropriation or wrongful retention of funds from the general budget of the European [Union] or budgets managed by, or on behalf of, the European [Union]’. The concept therefore covers revenue derived from applying a uniform rate to the </a:t>
            </a:r>
            <a:r>
              <a:rPr lang="en-US" sz="1200" kern="1200" dirty="0" err="1">
                <a:solidFill>
                  <a:schemeClr val="tx1"/>
                </a:solidFill>
                <a:latin typeface="+mn-lt"/>
                <a:ea typeface="+mn-ea"/>
                <a:cs typeface="+mn-cs"/>
              </a:rPr>
              <a:t>harmonised</a:t>
            </a:r>
            <a:r>
              <a:rPr lang="en-US" sz="1200" kern="1200" dirty="0">
                <a:solidFill>
                  <a:schemeClr val="tx1"/>
                </a:solidFill>
                <a:latin typeface="+mn-lt"/>
                <a:ea typeface="+mn-ea"/>
                <a:cs typeface="+mn-cs"/>
              </a:rPr>
              <a:t> VAT assessment bases determined according to EU rules. That conclusion cannot be called into question by the fact that VAT is not collected directly for the account of the European Union, since Article 1 of the PFI Convention specifically does not lay down such a condition, which would be contrary to that convention’s objective of vigorously combatting fraud affecting the European Union’s financial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http://curia.europa.eu/juris/document/document.jsf;jsessionid=63D84AC729DC4DFF9EA1F49299C21E0C?text=&amp;docid=167061&amp;pageIndex=0&amp;doclang=en&amp;mode=lst&amp;dir=&amp;occ=first&amp;part=1&amp;cid=10194001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a:t>
            </a:fld>
            <a:endParaRPr lang="es-ES"/>
          </a:p>
        </p:txBody>
      </p:sp>
    </p:spTree>
    <p:extLst>
      <p:ext uri="{BB962C8B-B14F-4D97-AF65-F5344CB8AC3E}">
        <p14:creationId xmlns:p14="http://schemas.microsoft.com/office/powerpoint/2010/main" val="154406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finance New Generation EU, the EU will jointly borrow funding from the financial </a:t>
            </a:r>
            <a:r>
              <a:rPr lang="en-US" sz="1200" b="0" i="0" u="none" strike="noStrike" kern="1200" baseline="0" dirty="0" err="1">
                <a:solidFill>
                  <a:schemeClr val="tx1"/>
                </a:solidFill>
                <a:latin typeface="+mn-lt"/>
                <a:ea typeface="+mn-ea"/>
                <a:cs typeface="+mn-cs"/>
              </a:rPr>
              <a:t>markets.</a:t>
            </a:r>
            <a:r>
              <a:rPr lang="en-US" dirty="0" err="1"/>
              <a:t>The</a:t>
            </a:r>
            <a:r>
              <a:rPr lang="en-US" dirty="0"/>
              <a:t> funds raised will need to be repaid through future EU budgets - not before 2028 and not after 2058.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pay this common debt</a:t>
            </a:r>
            <a:r>
              <a:rPr lang="en-US" baseline="0" dirty="0"/>
              <a:t> the introduction of new own resources has been </a:t>
            </a:r>
            <a:r>
              <a:rPr lang="en-US" dirty="0"/>
              <a:t>proposed.</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could include a new own resource based on the Emissions Trading Scheme, a Carbon Border Adjustment Mechanism and an own resource based on the operation of large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could also include a new digital tax, building on the work done by the </a:t>
            </a:r>
            <a:r>
              <a:rPr lang="en-US" dirty="0" err="1"/>
              <a:t>Organisation</a:t>
            </a:r>
            <a:r>
              <a:rPr lang="en-US" dirty="0"/>
              <a:t> for Economic Co-operation and Development (OECD). The Commission actively supports the discussions led by the OECD and the G20 and stands ready to act if no global agreement is reached.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will be in addition to the Commission’s proposals for own resources based on a simplified Value Added Tax and non-recycled plastics. </a:t>
            </a:r>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30</a:t>
            </a:fld>
            <a:endParaRPr lang="es-ES"/>
          </a:p>
        </p:txBody>
      </p:sp>
    </p:spTree>
    <p:extLst>
      <p:ext uri="{BB962C8B-B14F-4D97-AF65-F5344CB8AC3E}">
        <p14:creationId xmlns:p14="http://schemas.microsoft.com/office/powerpoint/2010/main" val="266659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31</a:t>
            </a:fld>
            <a:endParaRPr lang="es-ES"/>
          </a:p>
        </p:txBody>
      </p:sp>
    </p:spTree>
    <p:extLst>
      <p:ext uri="{BB962C8B-B14F-4D97-AF65-F5344CB8AC3E}">
        <p14:creationId xmlns:p14="http://schemas.microsoft.com/office/powerpoint/2010/main" val="4236915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32</a:t>
            </a:fld>
            <a:endParaRPr lang="es-ES"/>
          </a:p>
        </p:txBody>
      </p:sp>
    </p:spTree>
    <p:extLst>
      <p:ext uri="{BB962C8B-B14F-4D97-AF65-F5344CB8AC3E}">
        <p14:creationId xmlns:p14="http://schemas.microsoft.com/office/powerpoint/2010/main" val="394334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Article 318 TFEU requires the Commission to submit the annual accounts and a financial statement of assets and liabilities to the Council and the European Parliament. Articles 285, 286 and 287 establish an independent Court of Auditors that carries out the annual audit and reports to Parliament and Council each year. Article 319 gives the European Parliament the power to grant discharge to the Commission for the implementation of the budget, upon a recommendation from the Council and taking into account the work of the European Court of Auditors (hereafter the ‘Court’) and the work of the Commission. The Parliament is helped in the discharge procedure by the Court, which ‘shall carry out the Union’s audit’ (Article 285 TFEU). The Court is an independent institution of the Union (Article 286) and assists the European Parliament and the Council in exercising their powers of control over the implementation of the budget (Article 287).</a:t>
            </a:r>
            <a:endParaRPr lang="es-ES"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33</a:t>
            </a:fld>
            <a:endParaRPr lang="es-ES"/>
          </a:p>
        </p:txBody>
      </p:sp>
    </p:spTree>
    <p:extLst>
      <p:ext uri="{BB962C8B-B14F-4D97-AF65-F5344CB8AC3E}">
        <p14:creationId xmlns:p14="http://schemas.microsoft.com/office/powerpoint/2010/main" val="3217608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EXAMPLE of </a:t>
            </a:r>
            <a:r>
              <a:rPr lang="es-ES_tradnl" dirty="0" err="1"/>
              <a:t>indirect</a:t>
            </a:r>
            <a:r>
              <a:rPr lang="es-ES_tradnl" dirty="0"/>
              <a:t> Management:</a:t>
            </a:r>
          </a:p>
          <a:p>
            <a:r>
              <a:rPr lang="es-ES_tradnl" dirty="0"/>
              <a:t> </a:t>
            </a:r>
            <a:r>
              <a:rPr lang="en-US" dirty="0"/>
              <a:t>Commission Decision delegating the management of the revenues of the Innovation Fund to the EIB - COM(2020) 1892 created to support low-carbon projects and climate transition, financed by the auction of allowances under the Emissions Trading Scheme Directive.</a:t>
            </a:r>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34</a:t>
            </a:fld>
            <a:endParaRPr lang="es-ES"/>
          </a:p>
        </p:txBody>
      </p:sp>
    </p:spTree>
    <p:extLst>
      <p:ext uri="{BB962C8B-B14F-4D97-AF65-F5344CB8AC3E}">
        <p14:creationId xmlns:p14="http://schemas.microsoft.com/office/powerpoint/2010/main" val="198270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Fraud affects approximately 0.2% of the total EU budget. </a:t>
            </a:r>
          </a:p>
          <a:p>
            <a:endParaRPr lang="en-US" dirty="0"/>
          </a:p>
          <a:p>
            <a:r>
              <a:rPr lang="en-US" dirty="0"/>
              <a:t>The Commission takes a zero tolerance approach to fraud. For many years, it has had in place an anti-fraud strategy to improve the prevention, detection and sanctioning of fraud. For instance, the Early Detection and Exclusion System Database allows for the exclusion of unreliable persons and entities from EU funding.</a:t>
            </a:r>
          </a:p>
          <a:p>
            <a:endParaRPr lang="en-US" dirty="0"/>
          </a:p>
          <a:p>
            <a:r>
              <a:rPr lang="en-US" dirty="0"/>
              <a:t>The Commission and the European Court of Auditors report all suspicions of fraud with EU money to the European Anti-Fraud Office (OLAF). </a:t>
            </a:r>
          </a:p>
          <a:p>
            <a:endParaRPr lang="en-US" dirty="0"/>
          </a:p>
          <a:p>
            <a:r>
              <a:rPr lang="en-US" dirty="0"/>
              <a:t>In 2020, a new European Public prosecutor office’s (EPPO) will be responsible for combating serious </a:t>
            </a:r>
            <a:r>
              <a:rPr lang="en-US" dirty="0" err="1"/>
              <a:t>cross-border</a:t>
            </a:r>
            <a:r>
              <a:rPr lang="en-US" dirty="0"/>
              <a:t> crime, including fraud, corruption and VAT fraud affecting the EU budget.</a:t>
            </a:r>
          </a:p>
        </p:txBody>
      </p:sp>
      <p:sp>
        <p:nvSpPr>
          <p:cNvPr id="4" name="Marcador de número de diapositiva 3"/>
          <p:cNvSpPr>
            <a:spLocks noGrp="1"/>
          </p:cNvSpPr>
          <p:nvPr>
            <p:ph type="sldNum" sz="quarter" idx="10"/>
          </p:nvPr>
        </p:nvSpPr>
        <p:spPr/>
        <p:txBody>
          <a:bodyPr/>
          <a:lstStyle/>
          <a:p>
            <a:fld id="{D6AD18DF-A25A-4E6D-97B2-7DF73825049B}" type="slidenum">
              <a:rPr lang="es-ES" smtClean="0"/>
              <a:t>35</a:t>
            </a:fld>
            <a:endParaRPr lang="es-ES"/>
          </a:p>
        </p:txBody>
      </p:sp>
    </p:spTree>
    <p:extLst>
      <p:ext uri="{BB962C8B-B14F-4D97-AF65-F5344CB8AC3E}">
        <p14:creationId xmlns:p14="http://schemas.microsoft.com/office/powerpoint/2010/main" val="354226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err="1"/>
              <a:t>Correct</a:t>
            </a:r>
            <a:r>
              <a:rPr lang="es-ES_tradnl" dirty="0"/>
              <a:t> </a:t>
            </a:r>
            <a:r>
              <a:rPr lang="es-ES_tradnl" dirty="0" err="1"/>
              <a:t>answer</a:t>
            </a:r>
            <a:r>
              <a:rPr lang="es-ES_tradnl" dirty="0"/>
              <a:t> C</a:t>
            </a:r>
            <a:endParaRPr lang="en-GB"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36</a:t>
            </a:fld>
            <a:endParaRPr lang="es-ES"/>
          </a:p>
        </p:txBody>
      </p:sp>
    </p:spTree>
    <p:extLst>
      <p:ext uri="{BB962C8B-B14F-4D97-AF65-F5344CB8AC3E}">
        <p14:creationId xmlns:p14="http://schemas.microsoft.com/office/powerpoint/2010/main" val="265673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36ED35-6BC4-41D6-9AD9-5436CE5BA590}" type="slidenum">
              <a:rPr lang="es-ES" smtClean="0"/>
              <a:t>4</a:t>
            </a:fld>
            <a:endParaRPr lang="es-ES"/>
          </a:p>
        </p:txBody>
      </p:sp>
    </p:spTree>
    <p:extLst>
      <p:ext uri="{BB962C8B-B14F-4D97-AF65-F5344CB8AC3E}">
        <p14:creationId xmlns:p14="http://schemas.microsoft.com/office/powerpoint/2010/main" val="294471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400" dirty="0"/>
          </a:p>
          <a:p>
            <a:r>
              <a:rPr lang="es-ES_tradnl" sz="1400" dirty="0" err="1"/>
              <a:t>Answer</a:t>
            </a:r>
            <a:r>
              <a:rPr lang="es-ES_tradnl" sz="1400" dirty="0"/>
              <a:t>: </a:t>
            </a:r>
            <a:r>
              <a:rPr lang="es-ES_tradnl" sz="1400" dirty="0" err="1"/>
              <a:t>both</a:t>
            </a:r>
            <a:r>
              <a:rPr lang="es-ES_tradnl" sz="1400" dirty="0"/>
              <a:t> are </a:t>
            </a:r>
            <a:r>
              <a:rPr lang="es-ES_tradnl" sz="1400" dirty="0" err="1"/>
              <a:t>correct</a:t>
            </a:r>
            <a:r>
              <a:rPr lang="es-ES_tradnl" sz="1400" dirty="0"/>
              <a:t>.</a:t>
            </a:r>
          </a:p>
          <a:p>
            <a:endParaRPr lang="es-ES_tradnl" sz="1400" dirty="0"/>
          </a:p>
          <a:p>
            <a:r>
              <a:rPr lang="es-ES_tradnl" sz="1400" dirty="0"/>
              <a:t> To </a:t>
            </a:r>
            <a:r>
              <a:rPr lang="es-ES_tradnl" sz="1400" dirty="0" err="1"/>
              <a:t>have</a:t>
            </a:r>
            <a:r>
              <a:rPr lang="es-ES_tradnl" sz="1400" dirty="0"/>
              <a:t> </a:t>
            </a:r>
            <a:r>
              <a:rPr lang="es-ES_tradnl" sz="1400" dirty="0" err="1"/>
              <a:t>an</a:t>
            </a:r>
            <a:r>
              <a:rPr lang="es-ES_tradnl" sz="1400" dirty="0"/>
              <a:t> idea of </a:t>
            </a:r>
            <a:r>
              <a:rPr lang="es-ES_tradnl" sz="1400" dirty="0" err="1"/>
              <a:t>the</a:t>
            </a:r>
            <a:r>
              <a:rPr lang="es-ES_tradnl" sz="1400" dirty="0"/>
              <a:t> </a:t>
            </a:r>
            <a:r>
              <a:rPr lang="es-ES_tradnl" sz="1400" dirty="0" err="1"/>
              <a:t>scale</a:t>
            </a:r>
            <a:r>
              <a:rPr lang="es-ES_tradnl" sz="1400" dirty="0"/>
              <a:t> of </a:t>
            </a:r>
            <a:r>
              <a:rPr lang="es-ES_tradnl" sz="1400" dirty="0" err="1"/>
              <a:t>the</a:t>
            </a:r>
            <a:r>
              <a:rPr lang="es-ES_tradnl" sz="1400" dirty="0"/>
              <a:t> EU Budget, </a:t>
            </a:r>
            <a:r>
              <a:rPr lang="es-ES_tradnl" sz="1400" dirty="0" err="1"/>
              <a:t>it</a:t>
            </a:r>
            <a:r>
              <a:rPr lang="es-ES_tradnl" sz="1400" dirty="0"/>
              <a:t> </a:t>
            </a:r>
            <a:r>
              <a:rPr lang="es-ES_tradnl" sz="1400" dirty="0" err="1"/>
              <a:t>was</a:t>
            </a:r>
            <a:r>
              <a:rPr lang="es-ES_tradnl" sz="1400" dirty="0"/>
              <a:t> </a:t>
            </a:r>
            <a:r>
              <a:rPr lang="es-ES_tradnl" sz="1400" dirty="0" err="1"/>
              <a:t>around</a:t>
            </a:r>
            <a:r>
              <a:rPr lang="es-ES_tradnl" sz="1400" dirty="0"/>
              <a:t> 148 </a:t>
            </a:r>
            <a:r>
              <a:rPr lang="es-ES_tradnl" sz="1400" dirty="0" err="1"/>
              <a:t>billion</a:t>
            </a:r>
            <a:r>
              <a:rPr lang="es-ES_tradnl" sz="1400" dirty="0"/>
              <a:t> (2019 figure) in </a:t>
            </a:r>
            <a:r>
              <a:rPr lang="es-ES_tradnl" sz="1400" dirty="0" err="1"/>
              <a:t>fact</a:t>
            </a:r>
            <a:r>
              <a:rPr lang="es-ES_tradnl" sz="1400" dirty="0"/>
              <a:t> </a:t>
            </a:r>
            <a:r>
              <a:rPr lang="es-ES_tradnl" sz="1400" dirty="0" err="1"/>
              <a:t>smaller</a:t>
            </a:r>
            <a:r>
              <a:rPr lang="es-ES_tradnl" sz="1400" dirty="0"/>
              <a:t> </a:t>
            </a:r>
            <a:r>
              <a:rPr lang="es-ES_tradnl" sz="1400" dirty="0" err="1"/>
              <a:t>than</a:t>
            </a:r>
            <a:r>
              <a:rPr lang="es-ES_tradnl" sz="1400" dirty="0"/>
              <a:t> </a:t>
            </a:r>
            <a:r>
              <a:rPr lang="es-ES_tradnl" sz="1400" dirty="0" err="1"/>
              <a:t>the</a:t>
            </a:r>
            <a:r>
              <a:rPr lang="es-ES_tradnl" sz="1400" dirty="0"/>
              <a:t> </a:t>
            </a:r>
            <a:r>
              <a:rPr lang="es-ES_tradnl" sz="1400" dirty="0" err="1"/>
              <a:t>budgets</a:t>
            </a:r>
            <a:r>
              <a:rPr lang="es-ES_tradnl" sz="1400" dirty="0"/>
              <a:t> of Austria </a:t>
            </a:r>
            <a:r>
              <a:rPr lang="es-ES_tradnl" sz="1400" dirty="0" err="1"/>
              <a:t>or</a:t>
            </a:r>
            <a:r>
              <a:rPr lang="es-ES_tradnl" sz="1400" dirty="0"/>
              <a:t> </a:t>
            </a:r>
            <a:r>
              <a:rPr lang="es-ES_tradnl" sz="1400" dirty="0" err="1"/>
              <a:t>Belgium</a:t>
            </a:r>
            <a:r>
              <a:rPr lang="es-ES_tradnl" sz="1400" dirty="0"/>
              <a:t>.</a:t>
            </a:r>
            <a:r>
              <a:rPr lang="en-US" sz="1400" dirty="0"/>
              <a:t> </a:t>
            </a:r>
          </a:p>
          <a:p>
            <a:endParaRPr lang="en-US" sz="1400" dirty="0"/>
          </a:p>
          <a:p>
            <a:r>
              <a:rPr lang="en-US" sz="1400" dirty="0"/>
              <a:t>This represents around 2% of the combined national budgets of all 28 EU countries (7524 billion). </a:t>
            </a:r>
          </a:p>
          <a:p>
            <a:endParaRPr lang="en-US" sz="1400" dirty="0"/>
          </a:p>
          <a:p>
            <a:r>
              <a:rPr lang="en-US" sz="1400" dirty="0"/>
              <a:t>The EU budget is primarily used for investment, unlike national governments which are mainly used to provide public services and fund social security systems</a:t>
            </a:r>
            <a:endParaRPr lang="es-ES_tradnl" sz="1400" dirty="0"/>
          </a:p>
          <a:p>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5</a:t>
            </a:fld>
            <a:endParaRPr lang="es-ES"/>
          </a:p>
        </p:txBody>
      </p:sp>
    </p:spTree>
    <p:extLst>
      <p:ext uri="{BB962C8B-B14F-4D97-AF65-F5344CB8AC3E}">
        <p14:creationId xmlns:p14="http://schemas.microsoft.com/office/powerpoint/2010/main" val="314810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F36ED35-6BC4-41D6-9AD9-5436CE5BA590}" type="slidenum">
              <a:rPr lang="es-ES" smtClean="0"/>
              <a:t>6</a:t>
            </a:fld>
            <a:endParaRPr lang="es-ES"/>
          </a:p>
        </p:txBody>
      </p:sp>
    </p:spTree>
    <p:extLst>
      <p:ext uri="{BB962C8B-B14F-4D97-AF65-F5344CB8AC3E}">
        <p14:creationId xmlns:p14="http://schemas.microsoft.com/office/powerpoint/2010/main" val="185779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b="1" dirty="0"/>
              <a:t>Commitments and payments: examples</a:t>
            </a:r>
          </a:p>
          <a:p>
            <a:pPr algn="just"/>
            <a:r>
              <a:rPr lang="en-US" dirty="0"/>
              <a:t>Commitments and payments usually differ for multiannual projects, for example the </a:t>
            </a:r>
            <a:r>
              <a:rPr lang="en-US" b="1" dirty="0"/>
              <a:t>building of a bridge</a:t>
            </a:r>
            <a:r>
              <a:rPr lang="en-US" dirty="0"/>
              <a:t>. The commitment would be made in one year while payments would be spread over several years. </a:t>
            </a:r>
          </a:p>
          <a:p>
            <a:pPr algn="just"/>
            <a:r>
              <a:rPr lang="en-US" dirty="0"/>
              <a:t>Commitments and payments are identical for expenditure which must be made in the same year, for instance, </a:t>
            </a:r>
            <a:r>
              <a:rPr lang="en-US" b="1" dirty="0"/>
              <a:t>direct financial support to farmers</a:t>
            </a:r>
            <a:r>
              <a:rPr lang="en-US" dirty="0"/>
              <a:t>. </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 lifecycle of the annual EU budget </a:t>
            </a:r>
            <a:r>
              <a:rPr lang="en-US" sz="1200" b="0" i="0" u="none" strike="noStrike" kern="1200" baseline="0" dirty="0">
                <a:solidFill>
                  <a:schemeClr val="tx1"/>
                </a:solidFill>
                <a:latin typeface="+mn-lt"/>
                <a:ea typeface="+mn-ea"/>
                <a:cs typeface="+mn-cs"/>
              </a:rPr>
              <a:t>covers a timespan of three years. The preparation focuses on the following year's budget and takes several months. The implementation is carried out by the European Commission, the Members States or third countries and international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Control about how the money was spent is carried out both by the Commission and by the European Court of Auditors after the end of the financial year.</a:t>
            </a:r>
            <a:endParaRPr lang="es-ES_tradnl" sz="1200" b="0" i="0" u="none" strike="noStrike" kern="1200" baseline="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7F36ED35-6BC4-41D6-9AD9-5436CE5BA590}" type="slidenum">
              <a:rPr lang="es-ES" smtClean="0"/>
              <a:t>7</a:t>
            </a:fld>
            <a:endParaRPr lang="es-ES"/>
          </a:p>
        </p:txBody>
      </p:sp>
    </p:spTree>
    <p:extLst>
      <p:ext uri="{BB962C8B-B14F-4D97-AF65-F5344CB8AC3E}">
        <p14:creationId xmlns:p14="http://schemas.microsoft.com/office/powerpoint/2010/main" val="75323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dirty="0" err="1"/>
              <a:t>The</a:t>
            </a:r>
            <a:r>
              <a:rPr lang="es-ES_tradnl" sz="1400" baseline="0" dirty="0"/>
              <a:t> EU Budget </a:t>
            </a:r>
            <a:r>
              <a:rPr lang="es-ES_tradnl" sz="1400" baseline="0" dirty="0" err="1"/>
              <a:t>is</a:t>
            </a:r>
            <a:r>
              <a:rPr lang="es-ES_tradnl" sz="1400" baseline="0" dirty="0"/>
              <a:t> </a:t>
            </a:r>
            <a:r>
              <a:rPr lang="es-ES_tradnl" sz="1400" baseline="0" dirty="0" err="1"/>
              <a:t>decided</a:t>
            </a:r>
            <a:r>
              <a:rPr lang="es-ES_tradnl" sz="1400" baseline="0" dirty="0"/>
              <a:t> </a:t>
            </a:r>
            <a:r>
              <a:rPr lang="es-ES_tradnl" sz="1400" baseline="0" dirty="0" err="1"/>
              <a:t>democratically</a:t>
            </a:r>
            <a:r>
              <a:rPr lang="es-ES_tradnl" sz="1400" baseline="0" dirty="0"/>
              <a:t>, </a:t>
            </a:r>
            <a:r>
              <a:rPr lang="es-ES_tradnl" sz="1400" baseline="0" dirty="0" err="1"/>
              <a:t>with</a:t>
            </a:r>
            <a:r>
              <a:rPr lang="es-ES_tradnl" sz="1400" baseline="0" dirty="0"/>
              <a:t> </a:t>
            </a:r>
            <a:r>
              <a:rPr lang="es-ES_tradnl" sz="1400" baseline="0" dirty="0" err="1"/>
              <a:t>the</a:t>
            </a:r>
            <a:r>
              <a:rPr lang="es-ES_tradnl" sz="1400" baseline="0" dirty="0"/>
              <a:t> </a:t>
            </a:r>
            <a:r>
              <a:rPr lang="es-ES_tradnl" sz="1400" baseline="0" dirty="0" err="1"/>
              <a:t>intervention</a:t>
            </a:r>
            <a:r>
              <a:rPr lang="es-ES_tradnl" sz="1400" baseline="0" dirty="0"/>
              <a:t> of </a:t>
            </a:r>
            <a:r>
              <a:rPr lang="es-ES_tradnl" sz="1400" baseline="0" dirty="0" err="1"/>
              <a:t>the</a:t>
            </a:r>
            <a:r>
              <a:rPr lang="es-ES_tradnl" sz="1400" baseline="0" dirty="0"/>
              <a:t> 3 </a:t>
            </a:r>
            <a:r>
              <a:rPr lang="es-ES_tradnl" sz="1400" baseline="0" dirty="0" err="1"/>
              <a:t>institutions</a:t>
            </a:r>
            <a:r>
              <a:rPr lang="es-ES_tradnl" sz="1400" baseline="0" dirty="0"/>
              <a:t>. </a:t>
            </a:r>
            <a:r>
              <a:rPr lang="es-ES_tradnl" sz="1400" baseline="0" dirty="0" err="1"/>
              <a:t>The</a:t>
            </a:r>
            <a:r>
              <a:rPr lang="es-ES_tradnl" sz="1400" baseline="0" dirty="0"/>
              <a:t> </a:t>
            </a:r>
            <a:r>
              <a:rPr lang="es-ES_tradnl" sz="1400" baseline="0" dirty="0" err="1"/>
              <a:t>procedures</a:t>
            </a:r>
            <a:r>
              <a:rPr lang="es-ES_tradnl" sz="1400" baseline="0" dirty="0"/>
              <a:t> are </a:t>
            </a:r>
            <a:r>
              <a:rPr lang="es-ES_tradnl" sz="1400" baseline="0" dirty="0" err="1"/>
              <a:t>different</a:t>
            </a:r>
            <a:r>
              <a:rPr lang="es-ES_tradnl" sz="1400" baseline="0" dirty="0"/>
              <a:t> </a:t>
            </a:r>
            <a:r>
              <a:rPr lang="es-ES_tradnl" sz="1400" baseline="0" dirty="0" err="1"/>
              <a:t>for</a:t>
            </a:r>
            <a:r>
              <a:rPr lang="es-ES_tradnl" sz="1400" baseline="0" dirty="0"/>
              <a:t> </a:t>
            </a:r>
            <a:r>
              <a:rPr lang="es-ES_tradnl" sz="1400" baseline="0" dirty="0" err="1"/>
              <a:t>the</a:t>
            </a:r>
            <a:r>
              <a:rPr lang="es-ES_tradnl" sz="1400" baseline="0" dirty="0"/>
              <a:t> MFF and </a:t>
            </a:r>
            <a:r>
              <a:rPr lang="es-ES_tradnl" sz="1400" baseline="0" dirty="0" err="1"/>
              <a:t>the</a:t>
            </a:r>
            <a:r>
              <a:rPr lang="es-ES_tradnl" sz="1400" baseline="0" dirty="0"/>
              <a:t> </a:t>
            </a:r>
            <a:r>
              <a:rPr lang="es-ES_tradnl" sz="1400" baseline="0" dirty="0" err="1"/>
              <a:t>Annual</a:t>
            </a:r>
            <a:r>
              <a:rPr lang="es-ES_tradnl" sz="1400" baseline="0" dirty="0"/>
              <a:t> </a:t>
            </a:r>
            <a:r>
              <a:rPr lang="es-ES_tradnl" sz="1400" baseline="0" dirty="0" err="1"/>
              <a:t>Budgets</a:t>
            </a:r>
            <a:r>
              <a:rPr lang="es-ES_tradnl" sz="1400" baseline="0" dirty="0"/>
              <a:t>, </a:t>
            </a:r>
            <a:r>
              <a:rPr lang="es-ES_tradnl" sz="1400" baseline="0" dirty="0" err="1"/>
              <a:t>but</a:t>
            </a:r>
            <a:r>
              <a:rPr lang="es-ES_tradnl" sz="1400" baseline="0" dirty="0"/>
              <a:t> in general, </a:t>
            </a:r>
            <a:r>
              <a:rPr lang="es-ES_tradnl" sz="1400" baseline="0" dirty="0" err="1"/>
              <a:t>the</a:t>
            </a:r>
            <a:r>
              <a:rPr lang="es-ES_tradnl" sz="1400" baseline="0" dirty="0"/>
              <a:t> </a:t>
            </a:r>
            <a:r>
              <a:rPr lang="es-ES_tradnl" sz="1400" baseline="0" dirty="0" err="1"/>
              <a:t>European</a:t>
            </a:r>
            <a:r>
              <a:rPr lang="es-ES_tradnl" sz="1400" baseline="0" dirty="0"/>
              <a:t> </a:t>
            </a:r>
            <a:r>
              <a:rPr lang="es-ES_tradnl" sz="1400" baseline="0" dirty="0" err="1"/>
              <a:t>Commission</a:t>
            </a:r>
            <a:r>
              <a:rPr lang="es-ES_tradnl" sz="1400" baseline="0" dirty="0"/>
              <a:t> </a:t>
            </a:r>
            <a:r>
              <a:rPr lang="es-ES_tradnl" sz="1400" baseline="0" dirty="0" err="1"/>
              <a:t>makes</a:t>
            </a:r>
            <a:r>
              <a:rPr lang="es-ES_tradnl" sz="1400" baseline="0" dirty="0"/>
              <a:t> </a:t>
            </a:r>
            <a:r>
              <a:rPr lang="es-ES_tradnl" sz="1400" baseline="0" dirty="0" err="1"/>
              <a:t>the</a:t>
            </a:r>
            <a:r>
              <a:rPr lang="es-ES_tradnl" sz="1400" baseline="0" dirty="0"/>
              <a:t> </a:t>
            </a:r>
            <a:r>
              <a:rPr lang="es-ES_tradnl" sz="1400" baseline="0" dirty="0" err="1"/>
              <a:t>initial</a:t>
            </a:r>
            <a:r>
              <a:rPr lang="es-ES_tradnl" sz="1400" baseline="0" dirty="0"/>
              <a:t> </a:t>
            </a:r>
            <a:r>
              <a:rPr lang="es-ES_tradnl" sz="1400" baseline="0" dirty="0" err="1"/>
              <a:t>proposal</a:t>
            </a:r>
            <a:r>
              <a:rPr lang="es-ES_tradnl" sz="1400" baseline="0" dirty="0"/>
              <a:t>, </a:t>
            </a:r>
            <a:r>
              <a:rPr lang="es-ES_tradnl" sz="1400" baseline="0" dirty="0" err="1"/>
              <a:t>whereas</a:t>
            </a:r>
            <a:r>
              <a:rPr lang="es-ES_tradnl" sz="1400" baseline="0" dirty="0"/>
              <a:t> </a:t>
            </a:r>
            <a:r>
              <a:rPr lang="es-ES_tradnl" sz="1400" baseline="0" dirty="0" err="1"/>
              <a:t>approval</a:t>
            </a:r>
            <a:r>
              <a:rPr lang="es-ES_tradnl" sz="1400" baseline="0" dirty="0"/>
              <a:t>  </a:t>
            </a:r>
            <a:r>
              <a:rPr lang="es-ES_tradnl" sz="1400" baseline="0" dirty="0" err="1"/>
              <a:t>corresponds</a:t>
            </a:r>
            <a:r>
              <a:rPr lang="es-ES_tradnl" sz="1400" baseline="0" dirty="0"/>
              <a:t> </a:t>
            </a:r>
            <a:r>
              <a:rPr lang="es-ES_tradnl" sz="1400" baseline="0" dirty="0" err="1"/>
              <a:t>to</a:t>
            </a:r>
            <a:r>
              <a:rPr lang="es-ES_tradnl" sz="1400" baseline="0" dirty="0"/>
              <a:t> </a:t>
            </a:r>
            <a:r>
              <a:rPr lang="es-ES_tradnl" sz="1400" baseline="0" dirty="0" err="1"/>
              <a:t>national</a:t>
            </a:r>
            <a:r>
              <a:rPr lang="es-ES_tradnl" sz="1400" baseline="0" dirty="0"/>
              <a:t> </a:t>
            </a:r>
            <a:r>
              <a:rPr lang="es-ES_tradnl" sz="1400" baseline="0" dirty="0" err="1"/>
              <a:t>governments</a:t>
            </a:r>
            <a:r>
              <a:rPr lang="es-ES_tradnl" sz="1400" baseline="0" dirty="0"/>
              <a:t> in </a:t>
            </a:r>
            <a:r>
              <a:rPr lang="es-ES_tradnl" sz="1400" baseline="0" dirty="0" err="1"/>
              <a:t>the</a:t>
            </a:r>
            <a:r>
              <a:rPr lang="es-ES_tradnl" sz="1400" baseline="0" dirty="0"/>
              <a:t> Council of </a:t>
            </a:r>
            <a:r>
              <a:rPr lang="es-ES_tradnl" sz="1400" baseline="0" dirty="0" err="1"/>
              <a:t>the</a:t>
            </a:r>
            <a:r>
              <a:rPr lang="es-ES_tradnl" sz="1400" baseline="0" dirty="0"/>
              <a:t> EU and </a:t>
            </a:r>
            <a:r>
              <a:rPr lang="es-ES_tradnl" sz="1400" baseline="0" dirty="0" err="1"/>
              <a:t>to</a:t>
            </a:r>
            <a:r>
              <a:rPr lang="es-ES_tradnl" sz="1400" baseline="0" dirty="0"/>
              <a:t> </a:t>
            </a:r>
            <a:r>
              <a:rPr lang="es-ES_tradnl" sz="1400" baseline="0" dirty="0" err="1"/>
              <a:t>the</a:t>
            </a:r>
            <a:r>
              <a:rPr lang="es-ES_tradnl" sz="1400" baseline="0" dirty="0"/>
              <a:t> </a:t>
            </a:r>
            <a:r>
              <a:rPr lang="es-ES_tradnl" sz="1400" baseline="0" dirty="0" err="1"/>
              <a:t>directly</a:t>
            </a:r>
            <a:r>
              <a:rPr lang="es-ES_tradnl" sz="1400" baseline="0" dirty="0"/>
              <a:t> </a:t>
            </a:r>
            <a:r>
              <a:rPr lang="es-ES_tradnl" sz="1400" baseline="0" dirty="0" err="1"/>
              <a:t>elected</a:t>
            </a:r>
            <a:r>
              <a:rPr lang="es-ES_tradnl" sz="1400" baseline="0" dirty="0"/>
              <a:t> </a:t>
            </a:r>
            <a:r>
              <a:rPr lang="es-ES_tradnl" sz="1400" baseline="0" dirty="0" err="1"/>
              <a:t>European</a:t>
            </a:r>
            <a:r>
              <a:rPr lang="es-ES_tradnl" sz="1400" baseline="0" dirty="0"/>
              <a:t> </a:t>
            </a:r>
            <a:r>
              <a:rPr lang="es-ES_tradnl" sz="1400" baseline="0" dirty="0" err="1"/>
              <a:t>Parliament</a:t>
            </a:r>
            <a:r>
              <a:rPr lang="es-ES_tradnl" sz="1400" baseline="0" dirty="0"/>
              <a:t>.</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8</a:t>
            </a:fld>
            <a:endParaRPr lang="es-ES"/>
          </a:p>
        </p:txBody>
      </p:sp>
    </p:spTree>
    <p:extLst>
      <p:ext uri="{BB962C8B-B14F-4D97-AF65-F5344CB8AC3E}">
        <p14:creationId xmlns:p14="http://schemas.microsoft.com/office/powerpoint/2010/main" val="291200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400" dirty="0"/>
              <a:t>Provisional twelfhs rule = no more that one twelfth of the Budget for the previous year can be spent</a:t>
            </a:r>
            <a:endParaRPr lang="es-ES" sz="1400" dirty="0"/>
          </a:p>
        </p:txBody>
      </p:sp>
      <p:sp>
        <p:nvSpPr>
          <p:cNvPr id="4" name="Marcador de número de diapositiva 3"/>
          <p:cNvSpPr>
            <a:spLocks noGrp="1"/>
          </p:cNvSpPr>
          <p:nvPr>
            <p:ph type="sldNum" sz="quarter" idx="10"/>
          </p:nvPr>
        </p:nvSpPr>
        <p:spPr/>
        <p:txBody>
          <a:bodyPr/>
          <a:lstStyle/>
          <a:p>
            <a:fld id="{D6AD18DF-A25A-4E6D-97B2-7DF73825049B}" type="slidenum">
              <a:rPr lang="es-ES" smtClean="0"/>
              <a:t>9</a:t>
            </a:fld>
            <a:endParaRPr lang="es-ES"/>
          </a:p>
        </p:txBody>
      </p:sp>
    </p:spTree>
    <p:extLst>
      <p:ext uri="{BB962C8B-B14F-4D97-AF65-F5344CB8AC3E}">
        <p14:creationId xmlns:p14="http://schemas.microsoft.com/office/powerpoint/2010/main" val="735427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auf Fond ohne Titel">
    <p:spTree>
      <p:nvGrpSpPr>
        <p:cNvPr id="1" name=""/>
        <p:cNvGrpSpPr/>
        <p:nvPr/>
      </p:nvGrpSpPr>
      <p:grpSpPr>
        <a:xfrm>
          <a:off x="0" y="0"/>
          <a:ext cx="0" cy="0"/>
          <a:chOff x="0" y="0"/>
          <a:chExt cx="0" cy="0"/>
        </a:xfrm>
      </p:grpSpPr>
      <p:sp>
        <p:nvSpPr>
          <p:cNvPr id="7" name="Rechteck 6"/>
          <p:cNvSpPr/>
          <p:nvPr userDrawn="1"/>
        </p:nvSpPr>
        <p:spPr>
          <a:xfrm>
            <a:off x="10779003"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687848" y="1833821"/>
            <a:ext cx="991665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Inhaltsplatzhalter 5">
            <a:extLst>
              <a:ext uri="{FF2B5EF4-FFF2-40B4-BE49-F238E27FC236}">
                <a16:creationId xmlns:a16="http://schemas.microsoft.com/office/drawing/2014/main" id="{14868034-385B-40D1-AD23-64C594FBF16D}"/>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17928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8" name="Rectangle 7"/>
          <p:cNvSpPr/>
          <p:nvPr userDrawn="1"/>
        </p:nvSpPr>
        <p:spPr>
          <a:xfrm>
            <a:off x="17" y="12700"/>
            <a:ext cx="3766136" cy="6327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054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euer Abschnitt_Text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17" name="Bildplatzhalter 16"/>
          <p:cNvSpPr>
            <a:spLocks noGrp="1"/>
          </p:cNvSpPr>
          <p:nvPr>
            <p:ph type="pic" sz="quarter" idx="13" hasCustomPrompt="1"/>
          </p:nvPr>
        </p:nvSpPr>
        <p:spPr>
          <a:xfrm>
            <a:off x="0" y="0"/>
            <a:ext cx="12188825" cy="4914900"/>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baseline="0"/>
            </a:lvl1pPr>
          </a:lstStyle>
          <a:p>
            <a:r>
              <a:rPr lang="de-DE" dirty="0"/>
              <a:t>Bild durch klicken auf Symbol</a:t>
            </a:r>
          </a:p>
        </p:txBody>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488578"/>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8" name="Rechteck 17"/>
          <p:cNvSpPr/>
          <p:nvPr userDrawn="1"/>
        </p:nvSpPr>
        <p:spPr>
          <a:xfrm>
            <a:off x="10441920" y="0"/>
            <a:ext cx="1420756"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11" name="Inhaltsplatzhalter 5">
            <a:extLst>
              <a:ext uri="{FF2B5EF4-FFF2-40B4-BE49-F238E27FC236}">
                <a16:creationId xmlns:a16="http://schemas.microsoft.com/office/drawing/2014/main" id="{4A446736-DA86-42B2-987F-46C30E7D6CA5}"/>
              </a:ext>
            </a:extLst>
          </p:cNvPr>
          <p:cNvPicPr>
            <a:picLocks noChangeAspect="1"/>
          </p:cNvPicPr>
          <p:nvPr userDrawn="1"/>
        </p:nvPicPr>
        <p:blipFill>
          <a:blip r:embed="rId4"/>
          <a:stretch>
            <a:fillRect/>
          </a:stretch>
        </p:blipFill>
        <p:spPr>
          <a:xfrm>
            <a:off x="10698333" y="1315626"/>
            <a:ext cx="907929" cy="77822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uer Abschnitt_Bildfolie mit ganzflächigem Bild">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0"/>
            <a:ext cx="12192000" cy="6991349"/>
          </a:xfrm>
          <a:blipFill>
            <a:blip r:embed="rId2" cstate="screen">
              <a:extLst>
                <a:ext uri="{28A0092B-C50C-407E-A947-70E740481C1C}">
                  <a14:useLocalDpi xmlns:a14="http://schemas.microsoft.com/office/drawing/2010/main"/>
                </a:ext>
              </a:extLst>
            </a:blip>
            <a:stretch>
              <a:fillRect/>
            </a:stretch>
          </a:blipFill>
        </p:spPr>
        <p:txBody>
          <a:bodyPr anchor="ctr">
            <a:normAutofit/>
          </a:bodyPr>
          <a:lstStyle>
            <a:lvl1pPr algn="ctr">
              <a:defRPr sz="6000"/>
            </a:lvl1pPr>
          </a:lstStyle>
          <a:p>
            <a:r>
              <a:rPr lang="de-DE" dirty="0"/>
              <a:t>Bild durch Klick auf Symbol</a:t>
            </a:r>
          </a:p>
        </p:txBody>
      </p:sp>
      <p:sp>
        <p:nvSpPr>
          <p:cNvPr id="15" name="Rechteck 14"/>
          <p:cNvSpPr/>
          <p:nvPr userDrawn="1"/>
        </p:nvSpPr>
        <p:spPr>
          <a:xfrm>
            <a:off x="10441920" y="0"/>
            <a:ext cx="1420756" cy="225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5" name="Inhaltsplatzhalter 5">
            <a:extLst>
              <a:ext uri="{FF2B5EF4-FFF2-40B4-BE49-F238E27FC236}">
                <a16:creationId xmlns:a16="http://schemas.microsoft.com/office/drawing/2014/main" id="{5B58F506-AC60-49F3-AE00-83EE35938E7C}"/>
              </a:ext>
            </a:extLst>
          </p:cNvPr>
          <p:cNvPicPr>
            <a:picLocks noChangeAspect="1"/>
          </p:cNvPicPr>
          <p:nvPr userDrawn="1"/>
        </p:nvPicPr>
        <p:blipFill>
          <a:blip r:embed="rId4"/>
          <a:stretch>
            <a:fillRect/>
          </a:stretch>
        </p:blipFill>
        <p:spPr>
          <a:xfrm>
            <a:off x="10698333" y="1347157"/>
            <a:ext cx="907929" cy="778225"/>
          </a:xfrm>
          <a:prstGeom prst="rect">
            <a:avLst/>
          </a:prstGeom>
        </p:spPr>
      </p:pic>
    </p:spTree>
    <p:extLst>
      <p:ext uri="{BB962C8B-B14F-4D97-AF65-F5344CB8AC3E}">
        <p14:creationId xmlns:p14="http://schemas.microsoft.com/office/powerpoint/2010/main" val="167482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anchor="t" anchorCtr="0">
            <a:normAutofit/>
          </a:bodyPr>
          <a:lstStyle>
            <a:lvl1pPr marL="0" indent="0">
              <a:buNone/>
              <a:defRPr sz="3200" cap="all" spc="200" baseline="0">
                <a:solidFill>
                  <a:schemeClr val="accent6">
                    <a:lumMod val="85000"/>
                  </a:schemeClr>
                </a:solidFill>
                <a:latin typeface="Trebuchet MS" panose="020B06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C560587-37D9-4F8A-84F5-0FABA1F59EBC}" type="slidenum">
              <a:rPr lang="es-ES" smtClean="0"/>
              <a:t>‹#›</a:t>
            </a:fld>
            <a:endParaRPr lang="es-ES"/>
          </a:p>
        </p:txBody>
      </p:sp>
    </p:spTree>
    <p:extLst>
      <p:ext uri="{BB962C8B-B14F-4D97-AF65-F5344CB8AC3E}">
        <p14:creationId xmlns:p14="http://schemas.microsoft.com/office/powerpoint/2010/main" val="36768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uf Fond">
    <p:spTree>
      <p:nvGrpSpPr>
        <p:cNvPr id="1" name=""/>
        <p:cNvGrpSpPr/>
        <p:nvPr/>
      </p:nvGrpSpPr>
      <p:grpSpPr>
        <a:xfrm>
          <a:off x="0" y="0"/>
          <a:ext cx="0" cy="0"/>
          <a:chOff x="0" y="0"/>
          <a:chExt cx="0" cy="0"/>
        </a:xfrm>
      </p:grpSpPr>
      <p:sp>
        <p:nvSpPr>
          <p:cNvPr id="13" name="Rechteck 12"/>
          <p:cNvSpPr/>
          <p:nvPr userDrawn="1"/>
        </p:nvSpPr>
        <p:spPr>
          <a:xfrm>
            <a:off x="1076808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85000"/>
                    <a:lumOff val="1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pic>
        <p:nvPicPr>
          <p:cNvPr id="11" name="Inhaltsplatzhalter 5">
            <a:extLst>
              <a:ext uri="{FF2B5EF4-FFF2-40B4-BE49-F238E27FC236}">
                <a16:creationId xmlns:a16="http://schemas.microsoft.com/office/drawing/2014/main" id="{00ADE22C-239C-4456-B8D6-FBF21CD7EE0F}"/>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234375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Kunde/Partner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
        <p:nvSpPr>
          <p:cNvPr id="14" name="Bildplatzhalter 13"/>
          <p:cNvSpPr>
            <a:spLocks noGrp="1"/>
          </p:cNvSpPr>
          <p:nvPr>
            <p:ph type="pic" sz="quarter" idx="13" hasCustomPrompt="1"/>
          </p:nvPr>
        </p:nvSpPr>
        <p:spPr>
          <a:xfrm>
            <a:off x="10900883" y="1447148"/>
            <a:ext cx="1027344" cy="991252"/>
          </a:xfrm>
        </p:spPr>
        <p:txBody>
          <a:bodyPr/>
          <a:lstStyle>
            <a:lvl1pPr>
              <a:defRPr/>
            </a:lvl1pPr>
          </a:lstStyle>
          <a:p>
            <a:r>
              <a:rPr lang="de-DE" dirty="0" err="1"/>
              <a:t>PartnerLogo</a:t>
            </a:r>
            <a:endParaRPr lang="de-DE" dirty="0"/>
          </a:p>
        </p:txBody>
      </p:sp>
    </p:spTree>
    <p:extLst>
      <p:ext uri="{BB962C8B-B14F-4D97-AF65-F5344CB8AC3E}">
        <p14:creationId xmlns:p14="http://schemas.microsoft.com/office/powerpoint/2010/main" val="41028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8" name="Rechteck 7"/>
          <p:cNvSpPr/>
          <p:nvPr userDrawn="1"/>
        </p:nvSpPr>
        <p:spPr>
          <a:xfrm>
            <a:off x="1077124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0" name="Inhaltsplatzhalter 5">
            <a:extLst>
              <a:ext uri="{FF2B5EF4-FFF2-40B4-BE49-F238E27FC236}">
                <a16:creationId xmlns:a16="http://schemas.microsoft.com/office/drawing/2014/main" id="{EF99CA3A-6003-4C94-BAB5-DEB18C8E3678}"/>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309934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Partner/Kunde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7452" cy="1450757"/>
          </a:xfrm>
        </p:spPr>
        <p:txBody>
          <a:bodyPr/>
          <a:lstStyle>
            <a:lvl1pPr marL="0">
              <a:defRPr>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6802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20603" y="2582334"/>
            <a:ext cx="4937760" cy="3564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079" y="2582334"/>
            <a:ext cx="4937760" cy="3564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7848" y="257595"/>
            <a:ext cx="9966960" cy="1450757"/>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687848" y="17402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2" name="Inhaltsplatzhalter 5">
            <a:extLst>
              <a:ext uri="{FF2B5EF4-FFF2-40B4-BE49-F238E27FC236}">
                <a16:creationId xmlns:a16="http://schemas.microsoft.com/office/drawing/2014/main" id="{3B04F1DE-5504-4662-86EB-88DB6F784ED5}"/>
              </a:ext>
            </a:extLst>
          </p:cNvPr>
          <p:cNvPicPr>
            <a:picLocks noChangeAspect="1"/>
          </p:cNvPicPr>
          <p:nvPr userDrawn="1"/>
        </p:nvPicPr>
        <p:blipFill>
          <a:blip r:embed="rId19"/>
          <a:stretch>
            <a:fillRect/>
          </a:stretch>
        </p:blipFill>
        <p:spPr>
          <a:xfrm>
            <a:off x="10971303" y="1218355"/>
            <a:ext cx="907929" cy="7782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0" r:id="rId4"/>
    <p:sldLayoutId id="2147483667" r:id="rId5"/>
    <p:sldLayoutId id="2147483669" r:id="rId6"/>
    <p:sldLayoutId id="2147483652" r:id="rId7"/>
    <p:sldLayoutId id="2147483653" r:id="rId8"/>
    <p:sldLayoutId id="2147483665" r:id="rId9"/>
    <p:sldLayoutId id="2147483662" r:id="rId10"/>
    <p:sldLayoutId id="2147483656" r:id="rId11"/>
    <p:sldLayoutId id="2147483651" r:id="rId12"/>
    <p:sldLayoutId id="2147483657" r:id="rId13"/>
    <p:sldLayoutId id="2147483663" r:id="rId14"/>
    <p:sldLayoutId id="2147483664" r:id="rId15"/>
    <p:sldLayoutId id="2147483670"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rebuchet MS" panose="020B0603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Trebuchet MS" panose="020B0603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Trebuchet MS" panose="020B0603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budget/euprojects/search-projects_e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budget/graphs/revenue_expediture.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uroparl.europa.eu/news/en/headlines/priorities/eu-s-long-term-budget/20200220STO73009/quiz-test-your-knowledge-of-the-eu-s-long-term-budge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KBOrXjljU"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9107" y="5355873"/>
            <a:ext cx="10113264" cy="822960"/>
          </a:xfrm>
        </p:spPr>
        <p:txBody>
          <a:bodyPr/>
          <a:lstStyle/>
          <a:p>
            <a:r>
              <a:rPr lang="en-US" dirty="0"/>
              <a:t/>
            </a:r>
            <a:br>
              <a:rPr lang="en-US" dirty="0"/>
            </a:br>
            <a:r>
              <a:rPr lang="en-US" dirty="0"/>
              <a:t/>
            </a:r>
            <a:br>
              <a:rPr lang="en-US" dirty="0"/>
            </a:br>
            <a:endParaRPr lang="de-DE" dirty="0"/>
          </a:p>
        </p:txBody>
      </p:sp>
      <p:sp>
        <p:nvSpPr>
          <p:cNvPr id="2" name="Foliennummernplatzhalter 1"/>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7329" y="5476805"/>
            <a:ext cx="1748864" cy="1291811"/>
          </a:xfrm>
          <a:prstGeom prst="rect">
            <a:avLst/>
          </a:prstGeom>
        </p:spPr>
      </p:pic>
      <p:pic>
        <p:nvPicPr>
          <p:cNvPr id="8" name="Inhaltsplatzhalter 5">
            <a:extLst>
              <a:ext uri="{FF2B5EF4-FFF2-40B4-BE49-F238E27FC236}">
                <a16:creationId xmlns:a16="http://schemas.microsoft.com/office/drawing/2014/main" id="{DFDA8C01-2F48-414A-B340-FF58088F5879}"/>
              </a:ext>
            </a:extLst>
          </p:cNvPr>
          <p:cNvPicPr>
            <a:picLocks noChangeAspect="1"/>
          </p:cNvPicPr>
          <p:nvPr/>
        </p:nvPicPr>
        <p:blipFill>
          <a:blip r:embed="rId4"/>
          <a:stretch>
            <a:fillRect/>
          </a:stretch>
        </p:blipFill>
        <p:spPr>
          <a:xfrm>
            <a:off x="8761652" y="5634650"/>
            <a:ext cx="1138806" cy="976120"/>
          </a:xfrm>
          <a:prstGeom prst="rect">
            <a:avLst/>
          </a:prstGeom>
        </p:spPr>
      </p:pic>
      <p:sp>
        <p:nvSpPr>
          <p:cNvPr id="6" name="Rectangle 5">
            <a:extLst>
              <a:ext uri="{FF2B5EF4-FFF2-40B4-BE49-F238E27FC236}">
                <a16:creationId xmlns:a16="http://schemas.microsoft.com/office/drawing/2014/main" id="{046DFED3-DCDD-4406-BC07-C4389471B5D7}"/>
              </a:ext>
            </a:extLst>
          </p:cNvPr>
          <p:cNvSpPr/>
          <p:nvPr/>
        </p:nvSpPr>
        <p:spPr>
          <a:xfrm>
            <a:off x="511728" y="5395979"/>
            <a:ext cx="7491369" cy="646331"/>
          </a:xfrm>
          <a:prstGeom prst="rect">
            <a:avLst/>
          </a:prstGeom>
        </p:spPr>
        <p:txBody>
          <a:bodyPr wrap="square">
            <a:spAutoFit/>
          </a:bodyPr>
          <a:lstStyle/>
          <a:p>
            <a:r>
              <a:rPr lang="en-US" dirty="0">
                <a:solidFill>
                  <a:schemeClr val="bg1"/>
                </a:solidFill>
              </a:rPr>
              <a:t>Working with the EPPO at </a:t>
            </a:r>
            <a:r>
              <a:rPr lang="en-US" dirty="0" err="1">
                <a:solidFill>
                  <a:schemeClr val="bg1"/>
                </a:solidFill>
              </a:rPr>
              <a:t>decentralised</a:t>
            </a:r>
            <a:r>
              <a:rPr lang="en-US" dirty="0">
                <a:solidFill>
                  <a:schemeClr val="bg1"/>
                </a:solidFill>
              </a:rPr>
              <a:t> level – </a:t>
            </a:r>
            <a:br>
              <a:rPr lang="en-US" dirty="0">
                <a:solidFill>
                  <a:schemeClr val="bg1"/>
                </a:solidFill>
              </a:rPr>
            </a:br>
            <a:r>
              <a:rPr lang="en-US" dirty="0">
                <a:solidFill>
                  <a:schemeClr val="bg1"/>
                </a:solidFill>
              </a:rPr>
              <a:t>Training materials for prosecutors and investigating judges</a:t>
            </a:r>
            <a:endParaRPr lang="de-DE" dirty="0">
              <a:solidFill>
                <a:schemeClr val="bg1"/>
              </a:solidFill>
            </a:endParaRPr>
          </a:p>
        </p:txBody>
      </p:sp>
      <p:pic>
        <p:nvPicPr>
          <p:cNvPr id="12" name="Picture 11">
            <a:extLst>
              <a:ext uri="{FF2B5EF4-FFF2-40B4-BE49-F238E27FC236}">
                <a16:creationId xmlns:a16="http://schemas.microsoft.com/office/drawing/2014/main" id="{0B0951D3-3333-4D7F-B94B-4E1C8D4C0D65}"/>
              </a:ext>
            </a:extLst>
          </p:cNvPr>
          <p:cNvPicPr>
            <a:picLocks noChangeAspect="1"/>
          </p:cNvPicPr>
          <p:nvPr/>
        </p:nvPicPr>
        <p:blipFill>
          <a:blip r:embed="rId5"/>
          <a:stretch>
            <a:fillRect/>
          </a:stretch>
        </p:blipFill>
        <p:spPr>
          <a:xfrm>
            <a:off x="103194" y="6286345"/>
            <a:ext cx="5668432" cy="474087"/>
          </a:xfrm>
          <a:prstGeom prst="rect">
            <a:avLst/>
          </a:prstGeom>
        </p:spPr>
      </p:pic>
      <p:sp>
        <p:nvSpPr>
          <p:cNvPr id="10" name="Picture Placeholder 9">
            <a:extLst>
              <a:ext uri="{FF2B5EF4-FFF2-40B4-BE49-F238E27FC236}">
                <a16:creationId xmlns:a16="http://schemas.microsoft.com/office/drawing/2014/main" id="{A526EC71-EFDC-47C4-975A-68A1E1E172E5}"/>
              </a:ext>
            </a:extLst>
          </p:cNvPr>
          <p:cNvSpPr>
            <a:spLocks noGrp="1"/>
          </p:cNvSpPr>
          <p:nvPr>
            <p:ph type="pic" sz="quarter" idx="13"/>
          </p:nvPr>
        </p:nvSpPr>
        <p:spPr>
          <a:xfrm>
            <a:off x="3175" y="-50517"/>
            <a:ext cx="12188825" cy="4914900"/>
          </a:xfrm>
        </p:spPr>
      </p:sp>
      <p:sp>
        <p:nvSpPr>
          <p:cNvPr id="4" name="Szövegdoboz 3">
            <a:extLst>
              <a:ext uri="{FF2B5EF4-FFF2-40B4-BE49-F238E27FC236}">
                <a16:creationId xmlns:a16="http://schemas.microsoft.com/office/drawing/2014/main" id="{84B1803E-502E-47D1-B3DF-E86044D739BF}"/>
              </a:ext>
            </a:extLst>
          </p:cNvPr>
          <p:cNvSpPr txBox="1"/>
          <p:nvPr/>
        </p:nvSpPr>
        <p:spPr>
          <a:xfrm>
            <a:off x="548944" y="1745213"/>
            <a:ext cx="7013644" cy="1323439"/>
          </a:xfrm>
          <a:prstGeom prst="rect">
            <a:avLst/>
          </a:prstGeom>
          <a:noFill/>
        </p:spPr>
        <p:txBody>
          <a:bodyPr wrap="square" rtlCol="0">
            <a:spAutoFit/>
          </a:bodyPr>
          <a:lstStyle/>
          <a:p>
            <a:r>
              <a:rPr lang="hu-HU" sz="8000" b="1" dirty="0">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rPr>
              <a:t>The EU-</a:t>
            </a:r>
            <a:r>
              <a:rPr lang="hu-HU" sz="8000" b="1" dirty="0" err="1">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rPr>
              <a:t>Budget</a:t>
            </a:r>
            <a:endParaRPr lang="hu-HU" sz="8000" b="1" dirty="0">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p:txBody>
          <a:bodyPr>
            <a:noAutofit/>
          </a:bodyPr>
          <a:lstStyle/>
          <a:p>
            <a:pPr algn="just"/>
            <a:endParaRPr lang="en-US" sz="3200" dirty="0"/>
          </a:p>
          <a:p>
            <a:pPr algn="just"/>
            <a:endParaRPr lang="es-ES" sz="3200" dirty="0"/>
          </a:p>
        </p:txBody>
      </p:sp>
      <p:sp>
        <p:nvSpPr>
          <p:cNvPr id="2" name="Título 1"/>
          <p:cNvSpPr>
            <a:spLocks noGrp="1"/>
          </p:cNvSpPr>
          <p:nvPr>
            <p:ph type="ctrTitle" idx="4294967295"/>
          </p:nvPr>
        </p:nvSpPr>
        <p:spPr>
          <a:xfrm>
            <a:off x="687848" y="696903"/>
            <a:ext cx="9144000" cy="1023937"/>
          </a:xfrm>
        </p:spPr>
        <p:txBody>
          <a:bodyPr>
            <a:normAutofit fontScale="90000"/>
          </a:bodyPr>
          <a:lstStyle/>
          <a:p>
            <a:r>
              <a:rPr lang="es-ES_tradnl" sz="4000" b="1" dirty="0"/>
              <a:t/>
            </a:r>
            <a:br>
              <a:rPr lang="es-ES_tradnl" sz="4000" b="1" dirty="0"/>
            </a:br>
            <a:r>
              <a:rPr lang="es-ES_tradnl" sz="4000" b="1" dirty="0" smtClean="0"/>
              <a:t>MFF</a:t>
            </a:r>
            <a:r>
              <a:rPr lang="es-ES_tradnl" sz="4000" b="1" dirty="0"/>
              <a:t/>
            </a:r>
            <a:br>
              <a:rPr lang="es-ES_tradnl" sz="4000" b="1" dirty="0"/>
            </a:br>
            <a:endParaRPr lang="es-ES" sz="4000" b="1"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258440" cy="4985980"/>
          </a:xfrm>
          <a:prstGeom prst="rect">
            <a:avLst/>
          </a:prstGeom>
        </p:spPr>
        <p:txBody>
          <a:bodyPr wrap="square">
            <a:spAutoFit/>
          </a:bodyPr>
          <a:lstStyle/>
          <a:p>
            <a:pPr marL="285750" indent="-285750">
              <a:buFont typeface="Arial" panose="020B0604020202020204" pitchFamily="34" charset="0"/>
              <a:buChar char="•"/>
            </a:pPr>
            <a:r>
              <a:rPr lang="es-ES" sz="2000" dirty="0" err="1" smtClean="0"/>
              <a:t>Komissio</a:t>
            </a:r>
            <a:r>
              <a:rPr lang="es-ES" sz="2000" dirty="0" smtClean="0"/>
              <a:t> </a:t>
            </a:r>
            <a:r>
              <a:rPr lang="es-ES" sz="2000" dirty="0" err="1" smtClean="0"/>
              <a:t>esittää“MFF</a:t>
            </a:r>
            <a:r>
              <a:rPr lang="es-ES" sz="2000" dirty="0" smtClean="0"/>
              <a:t> </a:t>
            </a:r>
            <a:r>
              <a:rPr lang="es-ES" sz="2000" dirty="0" err="1" smtClean="0"/>
              <a:t>paketin</a:t>
            </a:r>
            <a:r>
              <a:rPr lang="es-ES" sz="2000" dirty="0" smtClean="0"/>
              <a:t>”, </a:t>
            </a:r>
            <a:r>
              <a:rPr lang="es-ES" sz="2000" dirty="0" err="1" smtClean="0"/>
              <a:t>joka</a:t>
            </a:r>
            <a:r>
              <a:rPr lang="es-ES" sz="2000" dirty="0" smtClean="0"/>
              <a:t> </a:t>
            </a:r>
            <a:r>
              <a:rPr lang="es-ES" sz="2000" dirty="0" err="1" smtClean="0"/>
              <a:t>pääasiallisesti</a:t>
            </a:r>
            <a:r>
              <a:rPr lang="es-ES" sz="2000" dirty="0" smtClean="0"/>
              <a:t> </a:t>
            </a:r>
            <a:r>
              <a:rPr lang="es-ES" sz="2000" dirty="0" err="1" smtClean="0"/>
              <a:t>sisältää</a:t>
            </a:r>
            <a:r>
              <a:rPr lang="es-ES" sz="2000" dirty="0" smtClean="0"/>
              <a:t>:</a:t>
            </a:r>
            <a:endParaRPr lang="es-ES" sz="2000" dirty="0"/>
          </a:p>
          <a:p>
            <a:pPr marL="285750" lvl="0" indent="-285750">
              <a:buFont typeface="Wingdings" panose="05000000000000000000" pitchFamily="2" charset="2"/>
              <a:buChar char="ü"/>
            </a:pPr>
            <a:r>
              <a:rPr lang="es-ES" sz="2000" dirty="0" smtClean="0"/>
              <a:t>MFF-</a:t>
            </a:r>
            <a:r>
              <a:rPr lang="es-ES" sz="2000" dirty="0" err="1" smtClean="0"/>
              <a:t>asetus</a:t>
            </a:r>
            <a:r>
              <a:rPr lang="es-ES" sz="2000" dirty="0" smtClean="0"/>
              <a:t> , </a:t>
            </a:r>
            <a:r>
              <a:rPr lang="es-ES" sz="2000" dirty="0" err="1" smtClean="0"/>
              <a:t>joka</a:t>
            </a:r>
            <a:r>
              <a:rPr lang="es-ES" sz="2000" dirty="0" smtClean="0"/>
              <a:t> </a:t>
            </a:r>
            <a:r>
              <a:rPr lang="es-ES" sz="2000" dirty="0" err="1" smtClean="0"/>
              <a:t>asettaa</a:t>
            </a:r>
            <a:r>
              <a:rPr lang="es-ES" sz="2000" dirty="0" smtClean="0"/>
              <a:t> </a:t>
            </a:r>
            <a:r>
              <a:rPr lang="es-ES" sz="2000" dirty="0" err="1" smtClean="0"/>
              <a:t>katon</a:t>
            </a:r>
            <a:r>
              <a:rPr lang="es-ES" sz="2000" dirty="0" smtClean="0"/>
              <a:t> </a:t>
            </a:r>
            <a:r>
              <a:rPr lang="es-ES" sz="2000" dirty="0" err="1" smtClean="0"/>
              <a:t>EU:n</a:t>
            </a:r>
            <a:r>
              <a:rPr lang="es-ES" sz="2000" dirty="0" smtClean="0"/>
              <a:t> </a:t>
            </a:r>
            <a:r>
              <a:rPr lang="es-ES" sz="2000" dirty="0" err="1" smtClean="0"/>
              <a:t>kuluille</a:t>
            </a:r>
            <a:endParaRPr lang="es-ES" sz="2000" dirty="0" smtClean="0"/>
          </a:p>
          <a:p>
            <a:pPr marL="285750" lvl="0" indent="-285750">
              <a:buFont typeface="Wingdings" panose="05000000000000000000" pitchFamily="2" charset="2"/>
              <a:buChar char="ü"/>
            </a:pPr>
            <a:r>
              <a:rPr lang="es-ES" sz="2000" dirty="0" smtClean="0">
                <a:solidFill>
                  <a:schemeClr val="accent1">
                    <a:lumMod val="60000"/>
                    <a:lumOff val="40000"/>
                  </a:schemeClr>
                </a:solidFill>
              </a:rPr>
              <a:t>“</a:t>
            </a:r>
            <a:r>
              <a:rPr lang="es-ES" sz="2000" dirty="0" err="1" smtClean="0"/>
              <a:t>Omista</a:t>
            </a:r>
            <a:r>
              <a:rPr lang="es-ES" sz="2000" dirty="0" smtClean="0"/>
              <a:t> </a:t>
            </a:r>
            <a:r>
              <a:rPr lang="es-ES" sz="2000" dirty="0" err="1" smtClean="0"/>
              <a:t>varoista</a:t>
            </a:r>
            <a:r>
              <a:rPr lang="es-ES" sz="2000" dirty="0" smtClean="0"/>
              <a:t>” </a:t>
            </a:r>
            <a:r>
              <a:rPr lang="es-ES" sz="2000" dirty="0" err="1" smtClean="0"/>
              <a:t>päätöksen</a:t>
            </a:r>
            <a:r>
              <a:rPr lang="es-ES" sz="2000" dirty="0" smtClean="0"/>
              <a:t>, </a:t>
            </a:r>
            <a:r>
              <a:rPr lang="es-ES" sz="2000" dirty="0" err="1" smtClean="0"/>
              <a:t>joka</a:t>
            </a:r>
            <a:r>
              <a:rPr lang="es-ES" sz="2000" dirty="0" smtClean="0"/>
              <a:t> </a:t>
            </a:r>
            <a:r>
              <a:rPr lang="es-ES" sz="2000" dirty="0" err="1" smtClean="0"/>
              <a:t>määrittelee</a:t>
            </a:r>
            <a:r>
              <a:rPr lang="es-ES" sz="2000" dirty="0" smtClean="0"/>
              <a:t> </a:t>
            </a:r>
            <a:r>
              <a:rPr lang="es-ES" sz="2000" dirty="0" err="1" smtClean="0"/>
              <a:t>mistä</a:t>
            </a:r>
            <a:r>
              <a:rPr lang="es-ES" sz="2000" dirty="0" smtClean="0"/>
              <a:t> </a:t>
            </a:r>
            <a:r>
              <a:rPr lang="es-ES" sz="2000" dirty="0" err="1" smtClean="0"/>
              <a:t>tulot</a:t>
            </a:r>
            <a:r>
              <a:rPr lang="es-ES" sz="2000" dirty="0" smtClean="0"/>
              <a:t> </a:t>
            </a:r>
            <a:r>
              <a:rPr lang="es-ES" sz="2000" dirty="0" err="1" smtClean="0"/>
              <a:t>tulevat</a:t>
            </a:r>
            <a:endParaRPr lang="es-ES" sz="2000" dirty="0"/>
          </a:p>
          <a:p>
            <a:pPr lvl="0"/>
            <a:endParaRPr lang="es-ES" sz="2000" dirty="0"/>
          </a:p>
          <a:p>
            <a:pPr marL="285750" indent="-285750">
              <a:buFont typeface="Arial" panose="020B0604020202020204" pitchFamily="34" charset="0"/>
              <a:buChar char="•"/>
            </a:pPr>
            <a:r>
              <a:rPr lang="es-ES" sz="2000" dirty="0" smtClean="0"/>
              <a:t>MFF-</a:t>
            </a:r>
            <a:r>
              <a:rPr lang="es-ES" sz="2000" dirty="0" err="1" smtClean="0"/>
              <a:t>asetus</a:t>
            </a:r>
            <a:r>
              <a:rPr lang="es-ES" sz="2000" dirty="0" smtClean="0"/>
              <a:t> </a:t>
            </a:r>
            <a:r>
              <a:rPr lang="es-ES" sz="2000" dirty="0" err="1" smtClean="0"/>
              <a:t>hyväksytään</a:t>
            </a:r>
            <a:r>
              <a:rPr lang="es-ES" sz="2000" dirty="0" smtClean="0"/>
              <a:t> </a:t>
            </a:r>
            <a:r>
              <a:rPr lang="es-ES" sz="2000" dirty="0" err="1" smtClean="0"/>
              <a:t>erityisessä</a:t>
            </a:r>
            <a:r>
              <a:rPr lang="es-ES" sz="2000" dirty="0" smtClean="0"/>
              <a:t> </a:t>
            </a:r>
            <a:r>
              <a:rPr lang="es-ES" sz="2000" dirty="0" err="1" smtClean="0"/>
              <a:t>lainsäädännöllisessä</a:t>
            </a:r>
            <a:r>
              <a:rPr lang="es-ES" sz="2000" dirty="0" smtClean="0"/>
              <a:t> </a:t>
            </a:r>
            <a:r>
              <a:rPr lang="es-ES" sz="2000" dirty="0" err="1" smtClean="0"/>
              <a:t>prosessissa</a:t>
            </a:r>
            <a:r>
              <a:rPr lang="es-ES" sz="2000" dirty="0" smtClean="0"/>
              <a:t>. </a:t>
            </a:r>
            <a:r>
              <a:rPr lang="es-ES" sz="2000" dirty="0" err="1" smtClean="0"/>
              <a:t>Eroavaisuudet</a:t>
            </a:r>
            <a:r>
              <a:rPr lang="es-ES" sz="2000" dirty="0" smtClean="0"/>
              <a:t> </a:t>
            </a:r>
            <a:r>
              <a:rPr lang="es-ES" sz="2000" dirty="0" err="1" smtClean="0"/>
              <a:t>vuosittaisen</a:t>
            </a:r>
            <a:r>
              <a:rPr lang="es-ES" sz="2000" dirty="0" smtClean="0"/>
              <a:t> </a:t>
            </a:r>
            <a:r>
              <a:rPr lang="es-ES" sz="2000" dirty="0" err="1" smtClean="0"/>
              <a:t>budjetin</a:t>
            </a:r>
            <a:r>
              <a:rPr lang="es-ES" sz="2000" dirty="0" smtClean="0"/>
              <a:t> </a:t>
            </a:r>
            <a:r>
              <a:rPr lang="es-ES" sz="2000" dirty="0" err="1" smtClean="0"/>
              <a:t>hyväksymiseen</a:t>
            </a:r>
            <a:r>
              <a:rPr lang="es-ES" sz="2000" dirty="0" smtClean="0"/>
              <a:t> </a:t>
            </a:r>
            <a:r>
              <a:rPr lang="es-ES" sz="2000" dirty="0" err="1" smtClean="0"/>
              <a:t>ovat</a:t>
            </a:r>
            <a:r>
              <a:rPr lang="es-ES" sz="2000" dirty="0" smtClean="0"/>
              <a:t>:</a:t>
            </a:r>
            <a:endParaRPr lang="es-ES" sz="2000" dirty="0"/>
          </a:p>
          <a:p>
            <a:pPr marL="285750" lvl="0" indent="-285750">
              <a:buFont typeface="Wingdings" panose="05000000000000000000" pitchFamily="2" charset="2"/>
              <a:buChar char="ü"/>
            </a:pPr>
            <a:r>
              <a:rPr lang="fi-FI" sz="2000" dirty="0" smtClean="0"/>
              <a:t>Neuvostossa on oltava yksimielisyys</a:t>
            </a:r>
            <a:endParaRPr lang="es-ES" sz="2000" dirty="0"/>
          </a:p>
          <a:p>
            <a:pPr marL="285750" lvl="0" indent="-285750">
              <a:buFont typeface="Wingdings" panose="05000000000000000000" pitchFamily="2" charset="2"/>
              <a:buChar char="ü"/>
            </a:pPr>
            <a:r>
              <a:rPr lang="en-US" sz="2000" dirty="0" err="1" smtClean="0"/>
              <a:t>Parlamentin</a:t>
            </a:r>
            <a:r>
              <a:rPr lang="en-US" sz="2000" dirty="0" smtClean="0"/>
              <a:t> </a:t>
            </a:r>
            <a:r>
              <a:rPr lang="en-US" sz="2000" dirty="0" err="1" smtClean="0"/>
              <a:t>suostumus</a:t>
            </a:r>
            <a:r>
              <a:rPr lang="en-US" sz="2000" dirty="0" smtClean="0"/>
              <a:t> on </a:t>
            </a:r>
            <a:r>
              <a:rPr lang="en-US" sz="2000" dirty="0" err="1" smtClean="0"/>
              <a:t>tarpeen</a:t>
            </a:r>
            <a:r>
              <a:rPr lang="en-US" sz="2000" dirty="0" smtClean="0"/>
              <a:t>, </a:t>
            </a:r>
            <a:r>
              <a:rPr lang="en-US" sz="2000" dirty="0" err="1" smtClean="0"/>
              <a:t>mutta</a:t>
            </a:r>
            <a:endParaRPr lang="en-US" sz="2000" dirty="0"/>
          </a:p>
          <a:p>
            <a:pPr marL="285750" lvl="0" indent="-285750">
              <a:buFont typeface="Wingdings" panose="05000000000000000000" pitchFamily="2" charset="2"/>
              <a:buChar char="ü"/>
            </a:pPr>
            <a:r>
              <a:rPr lang="en-US" sz="2000" dirty="0" err="1" smtClean="0"/>
              <a:t>Parlamentti</a:t>
            </a:r>
            <a:r>
              <a:rPr lang="en-US" sz="2000" dirty="0" smtClean="0"/>
              <a:t> </a:t>
            </a:r>
            <a:r>
              <a:rPr lang="en-US" sz="2000" dirty="0" err="1" smtClean="0"/>
              <a:t>ei</a:t>
            </a:r>
            <a:r>
              <a:rPr lang="en-US" sz="2000" dirty="0" smtClean="0"/>
              <a:t> </a:t>
            </a:r>
            <a:r>
              <a:rPr lang="en-US" sz="2000" dirty="0" err="1" smtClean="0"/>
              <a:t>voi</a:t>
            </a:r>
            <a:r>
              <a:rPr lang="en-US" sz="2000" dirty="0" smtClean="0"/>
              <a:t> </a:t>
            </a:r>
            <a:r>
              <a:rPr lang="en-US" sz="2000" dirty="0" err="1" smtClean="0"/>
              <a:t>tehdä</a:t>
            </a:r>
            <a:r>
              <a:rPr lang="en-US" sz="2000" dirty="0" smtClean="0"/>
              <a:t> </a:t>
            </a:r>
            <a:r>
              <a:rPr lang="en-US" sz="2000" dirty="0" err="1" smtClean="0"/>
              <a:t>lisäyksiä</a:t>
            </a:r>
            <a:r>
              <a:rPr lang="en-US" sz="2000" dirty="0" smtClean="0"/>
              <a:t> </a:t>
            </a:r>
            <a:r>
              <a:rPr lang="en-US" sz="2000" dirty="0" err="1" smtClean="0"/>
              <a:t>Neuvoston</a:t>
            </a:r>
            <a:r>
              <a:rPr lang="en-US" sz="2000" dirty="0" smtClean="0"/>
              <a:t> </a:t>
            </a:r>
            <a:r>
              <a:rPr lang="en-US" sz="2000" dirty="0" err="1" smtClean="0"/>
              <a:t>ehdotukseen</a:t>
            </a:r>
            <a:r>
              <a:rPr lang="en-US" sz="2000" dirty="0" smtClean="0"/>
              <a:t>: vain </a:t>
            </a:r>
            <a:r>
              <a:rPr lang="en-US" sz="2000" dirty="0" err="1" smtClean="0"/>
              <a:t>hyväksyä</a:t>
            </a:r>
            <a:r>
              <a:rPr lang="en-US" sz="2000" dirty="0" smtClean="0"/>
              <a:t>/</a:t>
            </a:r>
            <a:r>
              <a:rPr lang="en-US" sz="2000" dirty="0" err="1" smtClean="0"/>
              <a:t>hylätä</a:t>
            </a:r>
            <a:r>
              <a:rPr lang="en-US" sz="2000" dirty="0" smtClean="0"/>
              <a:t> </a:t>
            </a:r>
            <a:r>
              <a:rPr lang="en-US" sz="2000" dirty="0" err="1" smtClean="0"/>
              <a:t>sen</a:t>
            </a:r>
            <a:r>
              <a:rPr lang="en-US" sz="2000" dirty="0" smtClean="0"/>
              <a:t> (veto-</a:t>
            </a:r>
            <a:r>
              <a:rPr lang="en-US" sz="2000" dirty="0" err="1" smtClean="0"/>
              <a:t>oikeus</a:t>
            </a:r>
            <a:r>
              <a:rPr lang="en-US" sz="2000" dirty="0" smtClean="0"/>
              <a:t>). </a:t>
            </a:r>
            <a:endParaRPr lang="es-ES" sz="2000" dirty="0"/>
          </a:p>
          <a:p>
            <a:endParaRPr lang="es-ES" sz="2000" dirty="0"/>
          </a:p>
          <a:p>
            <a:pPr marL="285750" indent="-285750">
              <a:buFont typeface="Arial" panose="020B0604020202020204" pitchFamily="34" charset="0"/>
              <a:buChar char="•"/>
            </a:pPr>
            <a:r>
              <a:rPr lang="es-ES" sz="2000" dirty="0" err="1" smtClean="0"/>
              <a:t>Alustavassa</a:t>
            </a:r>
            <a:r>
              <a:rPr lang="es-ES" sz="2000" dirty="0" smtClean="0"/>
              <a:t> MFF </a:t>
            </a:r>
            <a:r>
              <a:rPr lang="es-ES" sz="2000" dirty="0" err="1" smtClean="0"/>
              <a:t>ehdotuksessa</a:t>
            </a:r>
            <a:r>
              <a:rPr lang="es-ES" sz="2000" dirty="0"/>
              <a:t> </a:t>
            </a:r>
            <a:r>
              <a:rPr lang="es-ES" sz="2000" dirty="0" err="1" smtClean="0"/>
              <a:t>komissio</a:t>
            </a:r>
            <a:r>
              <a:rPr lang="es-ES" sz="2000" dirty="0" smtClean="0"/>
              <a:t> </a:t>
            </a:r>
            <a:r>
              <a:rPr lang="es-ES" sz="2000" dirty="0" err="1" smtClean="0"/>
              <a:t>ehdottaa</a:t>
            </a:r>
            <a:r>
              <a:rPr lang="es-ES" sz="2000" dirty="0" smtClean="0"/>
              <a:t> </a:t>
            </a:r>
            <a:r>
              <a:rPr lang="es-ES" sz="2000" dirty="0" err="1" smtClean="0"/>
              <a:t>välineet</a:t>
            </a:r>
            <a:r>
              <a:rPr lang="es-ES" sz="2000" dirty="0" smtClean="0"/>
              <a:t> (</a:t>
            </a:r>
            <a:r>
              <a:rPr lang="es-ES" sz="2000" dirty="0" err="1" smtClean="0"/>
              <a:t>esim</a:t>
            </a:r>
            <a:r>
              <a:rPr lang="es-ES" sz="2000" dirty="0" smtClean="0"/>
              <a:t>. </a:t>
            </a:r>
            <a:r>
              <a:rPr lang="es-ES" sz="2000" dirty="0" err="1" smtClean="0"/>
              <a:t>kansainvälinen</a:t>
            </a:r>
            <a:r>
              <a:rPr lang="es-ES" sz="2000" dirty="0" smtClean="0"/>
              <a:t> </a:t>
            </a:r>
            <a:r>
              <a:rPr lang="es-ES" sz="2000" dirty="0" err="1" smtClean="0"/>
              <a:t>yhteistyö</a:t>
            </a:r>
            <a:r>
              <a:rPr lang="es-ES" sz="2000" dirty="0" smtClean="0"/>
              <a:t>, </a:t>
            </a:r>
            <a:r>
              <a:rPr lang="es-ES" sz="2000" dirty="0" err="1" smtClean="0"/>
              <a:t>ydinturvallisuus</a:t>
            </a:r>
            <a:r>
              <a:rPr lang="es-ES" sz="2000" dirty="0" smtClean="0"/>
              <a:t>, </a:t>
            </a:r>
            <a:r>
              <a:rPr lang="es-ES" sz="2000" dirty="0" err="1" smtClean="0"/>
              <a:t>Covid-elpymispaketti</a:t>
            </a:r>
            <a:r>
              <a:rPr lang="es-ES" sz="2000" dirty="0" smtClean="0"/>
              <a:t>)</a:t>
            </a:r>
            <a:r>
              <a:rPr lang="es-ES" sz="2000" dirty="0" smtClean="0"/>
              <a:t> </a:t>
            </a:r>
            <a:r>
              <a:rPr lang="es-ES" sz="2000" dirty="0" err="1" smtClean="0"/>
              <a:t>sektorikohtaisten</a:t>
            </a:r>
            <a:r>
              <a:rPr lang="es-ES" sz="2000" dirty="0" smtClean="0"/>
              <a:t> </a:t>
            </a:r>
            <a:r>
              <a:rPr lang="es-ES" sz="2000" dirty="0" err="1" smtClean="0"/>
              <a:t>ohjelmien</a:t>
            </a:r>
            <a:r>
              <a:rPr lang="es-ES" sz="2000" dirty="0" smtClean="0"/>
              <a:t> </a:t>
            </a:r>
            <a:r>
              <a:rPr lang="es-ES" sz="2000" dirty="0" err="1" smtClean="0"/>
              <a:t>mukaisiin</a:t>
            </a:r>
            <a:r>
              <a:rPr lang="es-ES" sz="2000" dirty="0" smtClean="0"/>
              <a:t> </a:t>
            </a:r>
            <a:r>
              <a:rPr lang="es-ES" sz="2000" dirty="0" err="1" smtClean="0"/>
              <a:t>toimiin</a:t>
            </a:r>
            <a:r>
              <a:rPr lang="es-ES" sz="2000" dirty="0" smtClean="0"/>
              <a:t> </a:t>
            </a:r>
            <a:r>
              <a:rPr lang="es-ES" sz="2000" dirty="0" err="1" smtClean="0"/>
              <a:t>ohjelmien</a:t>
            </a:r>
            <a:r>
              <a:rPr lang="es-ES" sz="2000" dirty="0" smtClean="0"/>
              <a:t> </a:t>
            </a:r>
            <a:r>
              <a:rPr lang="es-ES" sz="2000" dirty="0" err="1" smtClean="0"/>
              <a:t>voimassaoloajalle</a:t>
            </a:r>
            <a:r>
              <a:rPr lang="es-ES" sz="2000" dirty="0" smtClean="0"/>
              <a:t>. </a:t>
            </a:r>
            <a:r>
              <a:rPr lang="es-ES" sz="2000" dirty="0" err="1" smtClean="0"/>
              <a:t>Nämä</a:t>
            </a:r>
            <a:r>
              <a:rPr lang="es-ES" sz="2000" dirty="0" smtClean="0"/>
              <a:t> </a:t>
            </a:r>
            <a:r>
              <a:rPr lang="es-ES" sz="2000" dirty="0" err="1" smtClean="0"/>
              <a:t>hyväksytään</a:t>
            </a:r>
            <a:r>
              <a:rPr lang="es-ES" sz="2000" dirty="0" smtClean="0"/>
              <a:t> </a:t>
            </a:r>
            <a:r>
              <a:rPr lang="es-ES" sz="2000" dirty="0" err="1" smtClean="0"/>
              <a:t>yleensä</a:t>
            </a:r>
            <a:r>
              <a:rPr lang="es-ES" sz="2000" dirty="0" smtClean="0"/>
              <a:t> </a:t>
            </a:r>
            <a:r>
              <a:rPr lang="es-ES" sz="2000" dirty="0" err="1" smtClean="0"/>
              <a:t>normaalissa</a:t>
            </a:r>
            <a:r>
              <a:rPr lang="es-ES" sz="2000" dirty="0" smtClean="0"/>
              <a:t> </a:t>
            </a:r>
            <a:r>
              <a:rPr lang="es-ES" sz="2000" dirty="0" err="1" smtClean="0"/>
              <a:t>lainsäädöntöprosessissa</a:t>
            </a:r>
            <a:r>
              <a:rPr lang="es-ES" sz="2000" dirty="0" smtClean="0"/>
              <a:t>. </a:t>
            </a:r>
            <a:r>
              <a:rPr lang="es-ES" sz="2000" dirty="0"/>
              <a:t> </a:t>
            </a:r>
          </a:p>
          <a:p>
            <a:pPr marL="342900" indent="-342900">
              <a:buFont typeface="Arial" panose="020B0604020202020204" pitchFamily="34" charset="0"/>
              <a:buChar char="•"/>
            </a:pPr>
            <a:endParaRPr lang="es-ES_tradnl" dirty="0"/>
          </a:p>
        </p:txBody>
      </p:sp>
      <p:sp>
        <p:nvSpPr>
          <p:cNvPr id="5" name="Dia számának helye 4">
            <a:extLst>
              <a:ext uri="{FF2B5EF4-FFF2-40B4-BE49-F238E27FC236}">
                <a16:creationId xmlns:a16="http://schemas.microsoft.com/office/drawing/2014/main" id="{C23478D0-8CFC-4ED3-A913-6D6574037BDB}"/>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72920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1791" y="1122363"/>
            <a:ext cx="9766788" cy="2704976"/>
          </a:xfrm>
        </p:spPr>
        <p:txBody>
          <a:bodyPr>
            <a:normAutofit/>
          </a:bodyPr>
          <a:lstStyle/>
          <a:p>
            <a:r>
              <a:rPr lang="es-ES_tradnl" b="1" dirty="0"/>
              <a:t>3. </a:t>
            </a:r>
            <a:r>
              <a:rPr lang="es-ES_tradnl" b="1" dirty="0" err="1" smtClean="0"/>
              <a:t>Kuinka</a:t>
            </a:r>
            <a:r>
              <a:rPr lang="es-ES_tradnl" b="1" dirty="0" smtClean="0"/>
              <a:t> </a:t>
            </a:r>
            <a:r>
              <a:rPr lang="es-ES_tradnl" b="1" dirty="0" err="1" smtClean="0"/>
              <a:t>suuri</a:t>
            </a:r>
            <a:r>
              <a:rPr lang="es-ES_tradnl" b="1" dirty="0" smtClean="0"/>
              <a:t> </a:t>
            </a:r>
            <a:r>
              <a:rPr lang="es-ES_tradnl" b="1" dirty="0" err="1" smtClean="0"/>
              <a:t>on</a:t>
            </a:r>
            <a:r>
              <a:rPr lang="es-ES_tradnl" b="1" dirty="0" smtClean="0"/>
              <a:t> EU </a:t>
            </a:r>
            <a:r>
              <a:rPr lang="es-ES_tradnl" b="1" dirty="0" err="1" smtClean="0"/>
              <a:t>budjetti</a:t>
            </a:r>
            <a:r>
              <a:rPr lang="es-ES_tradnl" b="1" dirty="0" smtClean="0"/>
              <a:t> </a:t>
            </a:r>
            <a:r>
              <a:rPr lang="es-ES_tradnl" dirty="0" smtClean="0"/>
              <a:t>?</a:t>
            </a:r>
            <a:endParaRPr lang="es-ES" dirty="0"/>
          </a:p>
        </p:txBody>
      </p:sp>
      <p:sp>
        <p:nvSpPr>
          <p:cNvPr id="3" name="Dia számának helye 2">
            <a:extLst>
              <a:ext uri="{FF2B5EF4-FFF2-40B4-BE49-F238E27FC236}">
                <a16:creationId xmlns:a16="http://schemas.microsoft.com/office/drawing/2014/main" id="{087AFA64-78C6-4B31-AEF4-9CE8715428F1}"/>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94866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b="1" dirty="0" smtClean="0"/>
              <a:t>KYSELY</a:t>
            </a:r>
            <a:r>
              <a:rPr lang="es-ES_tradnl" sz="4000" b="1" dirty="0" smtClean="0"/>
              <a:t>- TESTAA TIETOSI</a:t>
            </a: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r>
              <a:rPr lang="es-ES_tradnl" sz="3200" b="1" dirty="0" err="1" smtClean="0">
                <a:solidFill>
                  <a:schemeClr val="tx1"/>
                </a:solidFill>
                <a:latin typeface="+mn-lt"/>
              </a:rPr>
              <a:t>Kuinka</a:t>
            </a:r>
            <a:r>
              <a:rPr lang="es-ES_tradnl" sz="3200" b="1" dirty="0" smtClean="0">
                <a:solidFill>
                  <a:schemeClr val="tx1"/>
                </a:solidFill>
                <a:latin typeface="+mn-lt"/>
              </a:rPr>
              <a:t> </a:t>
            </a:r>
            <a:r>
              <a:rPr lang="es-ES_tradnl" sz="3200" b="1" dirty="0" err="1" smtClean="0">
                <a:solidFill>
                  <a:schemeClr val="tx1"/>
                </a:solidFill>
                <a:latin typeface="+mn-lt"/>
              </a:rPr>
              <a:t>suuri</a:t>
            </a:r>
            <a:r>
              <a:rPr lang="es-ES_tradnl" sz="3200" b="1" dirty="0" smtClean="0">
                <a:solidFill>
                  <a:schemeClr val="tx1"/>
                </a:solidFill>
                <a:latin typeface="+mn-lt"/>
              </a:rPr>
              <a:t> </a:t>
            </a:r>
            <a:r>
              <a:rPr lang="es-ES_tradnl" sz="3200" b="1" dirty="0" err="1" smtClean="0">
                <a:solidFill>
                  <a:schemeClr val="tx1"/>
                </a:solidFill>
                <a:latin typeface="+mn-lt"/>
              </a:rPr>
              <a:t>oli</a:t>
            </a:r>
            <a:r>
              <a:rPr lang="es-ES_tradnl" sz="3200" b="1" dirty="0" smtClean="0">
                <a:solidFill>
                  <a:schemeClr val="tx1"/>
                </a:solidFill>
                <a:latin typeface="+mn-lt"/>
              </a:rPr>
              <a:t> </a:t>
            </a:r>
            <a:r>
              <a:rPr lang="es-ES_tradnl" sz="3200" b="1" dirty="0" err="1" smtClean="0">
                <a:solidFill>
                  <a:schemeClr val="tx1"/>
                </a:solidFill>
                <a:latin typeface="+mn-lt"/>
              </a:rPr>
              <a:t>EU:n</a:t>
            </a:r>
            <a:r>
              <a:rPr lang="es-ES_tradnl" sz="3200" b="1" dirty="0" smtClean="0">
                <a:solidFill>
                  <a:schemeClr val="tx1"/>
                </a:solidFill>
                <a:latin typeface="+mn-lt"/>
              </a:rPr>
              <a:t> </a:t>
            </a:r>
            <a:r>
              <a:rPr lang="es-ES_tradnl" sz="3200" b="1" dirty="0" err="1" smtClean="0">
                <a:solidFill>
                  <a:schemeClr val="tx1"/>
                </a:solidFill>
                <a:latin typeface="+mn-lt"/>
              </a:rPr>
              <a:t>budjetti</a:t>
            </a:r>
            <a:r>
              <a:rPr lang="es-ES_tradnl" sz="3200" b="1" dirty="0" smtClean="0">
                <a:solidFill>
                  <a:schemeClr val="tx1"/>
                </a:solidFill>
                <a:latin typeface="+mn-lt"/>
              </a:rPr>
              <a:t> 2020?</a:t>
            </a:r>
            <a:endParaRPr lang="es-ES_tradnl" sz="3200" b="1" dirty="0">
              <a:solidFill>
                <a:schemeClr val="tx1"/>
              </a:solidFill>
              <a:latin typeface="+mn-lt"/>
            </a:endParaRPr>
          </a:p>
          <a:p>
            <a:pPr marL="457200" indent="-457200" algn="l">
              <a:buAutoNum type="alphaUcParenR"/>
            </a:pP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Noin</a:t>
            </a:r>
            <a:r>
              <a:rPr lang="es-ES_tradnl" sz="3200" dirty="0" smtClean="0">
                <a:solidFill>
                  <a:schemeClr val="tx1"/>
                </a:solidFill>
                <a:latin typeface="+mn-lt"/>
              </a:rPr>
              <a:t> </a:t>
            </a:r>
            <a:r>
              <a:rPr lang="es-ES_tradnl" sz="3200" dirty="0">
                <a:solidFill>
                  <a:schemeClr val="tx1"/>
                </a:solidFill>
                <a:latin typeface="+mn-lt"/>
              </a:rPr>
              <a:t>890 </a:t>
            </a:r>
            <a:r>
              <a:rPr lang="es-ES_tradnl" sz="3200" dirty="0" err="1" smtClean="0">
                <a:solidFill>
                  <a:schemeClr val="tx1"/>
                </a:solidFill>
                <a:latin typeface="+mn-lt"/>
              </a:rPr>
              <a:t>miljardia</a:t>
            </a:r>
            <a:r>
              <a:rPr lang="es-ES_tradnl" sz="3200" dirty="0" smtClean="0">
                <a:solidFill>
                  <a:schemeClr val="tx1"/>
                </a:solidFill>
                <a:latin typeface="+mn-lt"/>
              </a:rPr>
              <a:t> </a:t>
            </a:r>
            <a:r>
              <a:rPr lang="es-ES_tradnl" sz="3200" dirty="0" err="1" smtClean="0">
                <a:solidFill>
                  <a:schemeClr val="tx1"/>
                </a:solidFill>
                <a:latin typeface="+mn-lt"/>
              </a:rPr>
              <a:t>euroa</a:t>
            </a:r>
            <a:endParaRPr lang="es-ES_tradnl" sz="3200" dirty="0" smtClean="0">
              <a:solidFill>
                <a:schemeClr val="tx1"/>
              </a:solidFill>
              <a:latin typeface="+mn-lt"/>
            </a:endParaRPr>
          </a:p>
          <a:p>
            <a:pPr marL="457200" indent="-457200" algn="l">
              <a:buAutoNum type="alphaUcParenR"/>
            </a:pPr>
            <a:r>
              <a:rPr lang="es-ES_tradnl" sz="3200" dirty="0" err="1" smtClean="0">
                <a:solidFill>
                  <a:schemeClr val="tx1"/>
                </a:solidFill>
                <a:latin typeface="+mn-lt"/>
              </a:rPr>
              <a:t>Noin</a:t>
            </a:r>
            <a:r>
              <a:rPr lang="es-ES_tradnl" sz="3200" dirty="0" smtClean="0">
                <a:solidFill>
                  <a:schemeClr val="tx1"/>
                </a:solidFill>
                <a:latin typeface="+mn-lt"/>
              </a:rPr>
              <a:t> 170 </a:t>
            </a:r>
            <a:r>
              <a:rPr lang="es-ES_tradnl" sz="3200" dirty="0" err="1" smtClean="0">
                <a:solidFill>
                  <a:schemeClr val="tx1"/>
                </a:solidFill>
                <a:latin typeface="+mn-lt"/>
              </a:rPr>
              <a:t>miljardia</a:t>
            </a:r>
            <a:r>
              <a:rPr lang="es-ES_tradnl" sz="3200" dirty="0" smtClean="0">
                <a:solidFill>
                  <a:schemeClr val="tx1"/>
                </a:solidFill>
                <a:latin typeface="+mn-lt"/>
              </a:rPr>
              <a:t> </a:t>
            </a:r>
            <a:r>
              <a:rPr lang="es-ES_tradnl" sz="3200" dirty="0" err="1">
                <a:solidFill>
                  <a:schemeClr val="tx1"/>
                </a:solidFill>
                <a:latin typeface="+mn-lt"/>
              </a:rPr>
              <a:t>euroa</a:t>
            </a:r>
            <a:endParaRPr lang="es-ES_tradnl" sz="3200" dirty="0">
              <a:solidFill>
                <a:schemeClr val="tx1"/>
              </a:solidFill>
              <a:latin typeface="+mn-lt"/>
            </a:endParaRPr>
          </a:p>
          <a:p>
            <a:pPr marL="457200" indent="-457200" algn="l">
              <a:buAutoNum type="alphaUcParenR"/>
            </a:pPr>
            <a:r>
              <a:rPr lang="es-ES_tradnl" sz="3200" dirty="0" smtClean="0">
                <a:solidFill>
                  <a:schemeClr val="tx1"/>
                </a:solidFill>
                <a:latin typeface="+mn-lt"/>
              </a:rPr>
              <a:t>Noin1 </a:t>
            </a:r>
            <a:r>
              <a:rPr lang="es-ES_tradnl" sz="3200" dirty="0" err="1" smtClean="0">
                <a:solidFill>
                  <a:schemeClr val="tx1"/>
                </a:solidFill>
                <a:latin typeface="+mn-lt"/>
              </a:rPr>
              <a:t>triljoona</a:t>
            </a:r>
            <a:r>
              <a:rPr lang="es-ES_tradnl" sz="3200" dirty="0" smtClean="0">
                <a:solidFill>
                  <a:schemeClr val="tx1"/>
                </a:solidFill>
                <a:latin typeface="+mn-lt"/>
              </a:rPr>
              <a:t> </a:t>
            </a:r>
            <a:r>
              <a:rPr lang="es-ES_tradnl" sz="3200" dirty="0" err="1" smtClean="0">
                <a:solidFill>
                  <a:schemeClr val="tx1"/>
                </a:solidFill>
                <a:latin typeface="+mn-lt"/>
              </a:rPr>
              <a:t>euroa</a:t>
            </a:r>
            <a:endParaRPr lang="es-ES_tradnl" sz="3200" dirty="0">
              <a:solidFill>
                <a:schemeClr val="tx1"/>
              </a:solidFill>
              <a:latin typeface="+mn-lt"/>
            </a:endParaRPr>
          </a:p>
          <a:p>
            <a:pPr marL="457200" indent="-457200" algn="l">
              <a:buAutoNum type="alphaUcParenR"/>
            </a:pPr>
            <a:endParaRPr lang="es-ES_tradnl" sz="3200" dirty="0"/>
          </a:p>
          <a:p>
            <a:pPr marL="457200" indent="-457200" algn="l">
              <a:buAutoNum type="alphaUcParenR"/>
            </a:pPr>
            <a:endParaRPr lang="en-US" sz="3200" dirty="0"/>
          </a:p>
          <a:p>
            <a:pPr algn="just"/>
            <a:endParaRPr lang="es-ES" sz="3200" dirty="0"/>
          </a:p>
        </p:txBody>
      </p:sp>
      <p:sp>
        <p:nvSpPr>
          <p:cNvPr id="5" name="Textfeld 4">
            <a:extLst>
              <a:ext uri="{FF2B5EF4-FFF2-40B4-BE49-F238E27FC236}">
                <a16:creationId xmlns:a16="http://schemas.microsoft.com/office/drawing/2014/main" id="{E002A87F-C7BE-4CEA-B179-A49B0D0B2C40}"/>
              </a:ext>
            </a:extLst>
          </p:cNvPr>
          <p:cNvSpPr txBox="1"/>
          <p:nvPr/>
        </p:nvSpPr>
        <p:spPr>
          <a:xfrm>
            <a:off x="6014720" y="3713480"/>
            <a:ext cx="5489432" cy="584775"/>
          </a:xfrm>
          <a:prstGeom prst="rect">
            <a:avLst/>
          </a:prstGeom>
          <a:noFill/>
        </p:spPr>
        <p:txBody>
          <a:bodyPr wrap="square" rtlCol="0">
            <a:spAutoFit/>
          </a:bodyPr>
          <a:lstStyle/>
          <a:p>
            <a:r>
              <a:rPr lang="de-DE" sz="3200" dirty="0" err="1" smtClean="0">
                <a:solidFill>
                  <a:schemeClr val="accent1">
                    <a:lumMod val="60000"/>
                    <a:lumOff val="40000"/>
                  </a:schemeClr>
                </a:solidFill>
              </a:rPr>
              <a:t>Vastaus</a:t>
            </a:r>
            <a:r>
              <a:rPr lang="de-DE" sz="3200" dirty="0" smtClean="0">
                <a:solidFill>
                  <a:schemeClr val="accent1">
                    <a:lumMod val="60000"/>
                    <a:lumOff val="40000"/>
                  </a:schemeClr>
                </a:solidFill>
              </a:rPr>
              <a:t> </a:t>
            </a:r>
            <a:r>
              <a:rPr lang="de-DE" sz="3200" dirty="0">
                <a:solidFill>
                  <a:schemeClr val="accent1">
                    <a:lumMod val="60000"/>
                    <a:lumOff val="40000"/>
                  </a:schemeClr>
                </a:solidFill>
              </a:rPr>
              <a:t>B) </a:t>
            </a:r>
            <a:r>
              <a:rPr lang="de-DE" sz="3200" dirty="0" err="1">
                <a:solidFill>
                  <a:schemeClr val="accent1">
                    <a:lumMod val="60000"/>
                    <a:lumOff val="40000"/>
                  </a:schemeClr>
                </a:solidFill>
              </a:rPr>
              <a:t>is</a:t>
            </a:r>
            <a:r>
              <a:rPr lang="de-DE" sz="3200" dirty="0">
                <a:solidFill>
                  <a:schemeClr val="accent1">
                    <a:lumMod val="60000"/>
                    <a:lumOff val="40000"/>
                  </a:schemeClr>
                </a:solidFill>
              </a:rPr>
              <a:t> </a:t>
            </a:r>
            <a:r>
              <a:rPr lang="de-DE" sz="3200" dirty="0" smtClean="0">
                <a:solidFill>
                  <a:schemeClr val="accent1">
                    <a:lumMod val="60000"/>
                    <a:lumOff val="40000"/>
                  </a:schemeClr>
                </a:solidFill>
              </a:rPr>
              <a:t>on </a:t>
            </a:r>
            <a:r>
              <a:rPr lang="de-DE" sz="3200" dirty="0" err="1" smtClean="0">
                <a:solidFill>
                  <a:schemeClr val="accent1">
                    <a:lumMod val="60000"/>
                    <a:lumOff val="40000"/>
                  </a:schemeClr>
                </a:solidFill>
              </a:rPr>
              <a:t>oikein</a:t>
            </a:r>
            <a:r>
              <a:rPr lang="de-DE" sz="3200" dirty="0" smtClean="0">
                <a:solidFill>
                  <a:schemeClr val="accent1">
                    <a:lumMod val="60000"/>
                    <a:lumOff val="40000"/>
                  </a:schemeClr>
                </a:solidFill>
              </a:rPr>
              <a:t>.</a:t>
            </a:r>
            <a:endParaRPr lang="de-DE" sz="3200" dirty="0">
              <a:solidFill>
                <a:schemeClr val="accent1">
                  <a:lumMod val="60000"/>
                  <a:lumOff val="40000"/>
                </a:schemeClr>
              </a:solidFill>
            </a:endParaRPr>
          </a:p>
        </p:txBody>
      </p:sp>
      <p:sp>
        <p:nvSpPr>
          <p:cNvPr id="4" name="Dia számának helye 3">
            <a:extLst>
              <a:ext uri="{FF2B5EF4-FFF2-40B4-BE49-F238E27FC236}">
                <a16:creationId xmlns:a16="http://schemas.microsoft.com/office/drawing/2014/main" id="{64C67054-E9D4-4ED7-ADD7-1E187AFBD177}"/>
              </a:ext>
            </a:extLst>
          </p:cNvPr>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34451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EU </a:t>
            </a:r>
            <a:r>
              <a:rPr lang="es-ES_tradnl" dirty="0" err="1" smtClean="0"/>
              <a:t>budjetti</a:t>
            </a:r>
            <a:r>
              <a:rPr lang="es-ES_tradnl" dirty="0" smtClean="0"/>
              <a:t> </a:t>
            </a:r>
            <a:r>
              <a:rPr lang="es-ES_tradnl" dirty="0" err="1" smtClean="0"/>
              <a:t>vuodelle</a:t>
            </a:r>
            <a:r>
              <a:rPr lang="es-ES_tradnl" dirty="0" smtClean="0"/>
              <a:t> 2020</a:t>
            </a:r>
            <a:endParaRPr lang="es-ES" dirty="0"/>
          </a:p>
        </p:txBody>
      </p:sp>
      <p:sp>
        <p:nvSpPr>
          <p:cNvPr id="3" name="Subtítulo 2"/>
          <p:cNvSpPr>
            <a:spLocks noGrp="1"/>
          </p:cNvSpPr>
          <p:nvPr>
            <p:ph idx="1"/>
          </p:nvPr>
        </p:nvSpPr>
        <p:spPr/>
        <p:txBody>
          <a:bodyPr>
            <a:normAutofit/>
          </a:bodyPr>
          <a:lstStyle/>
          <a:p>
            <a:pPr marL="0" indent="0">
              <a:buNone/>
            </a:pPr>
            <a:endParaRPr lang="en-US" dirty="0">
              <a:solidFill>
                <a:schemeClr val="accent1">
                  <a:lumMod val="60000"/>
                  <a:lumOff val="40000"/>
                </a:schemeClr>
              </a:solidFill>
              <a:latin typeface="+mn-lt"/>
            </a:endParaRPr>
          </a:p>
          <a:p>
            <a:pPr marL="0" indent="0">
              <a:buNone/>
            </a:pPr>
            <a:r>
              <a:rPr lang="en-US" dirty="0">
                <a:solidFill>
                  <a:schemeClr val="tx1"/>
                </a:solidFill>
                <a:latin typeface="+mn-lt"/>
              </a:rPr>
              <a:t>The EU budget for 2020 is worth (amendments included):</a:t>
            </a:r>
          </a:p>
          <a:p>
            <a:r>
              <a:rPr lang="en-US" b="1" dirty="0">
                <a:solidFill>
                  <a:schemeClr val="tx1"/>
                </a:solidFill>
                <a:latin typeface="+mn-lt"/>
              </a:rPr>
              <a:t>€ 172.5 </a:t>
            </a:r>
            <a:r>
              <a:rPr lang="en-US" b="1" dirty="0" err="1" smtClean="0">
                <a:solidFill>
                  <a:schemeClr val="tx1"/>
                </a:solidFill>
                <a:latin typeface="+mn-lt"/>
              </a:rPr>
              <a:t>miljardia</a:t>
            </a:r>
            <a:r>
              <a:rPr lang="en-US" b="1" dirty="0" smtClean="0">
                <a:solidFill>
                  <a:schemeClr val="tx1"/>
                </a:solidFill>
                <a:latin typeface="+mn-lt"/>
              </a:rPr>
              <a:t> </a:t>
            </a:r>
            <a:r>
              <a:rPr lang="en-US" b="1" dirty="0" err="1" smtClean="0">
                <a:solidFill>
                  <a:schemeClr val="tx1"/>
                </a:solidFill>
                <a:latin typeface="+mn-lt"/>
              </a:rPr>
              <a:t>sitoumuksia</a:t>
            </a:r>
            <a:r>
              <a:rPr lang="en-US" b="1" dirty="0" smtClean="0">
                <a:solidFill>
                  <a:schemeClr val="tx1"/>
                </a:solidFill>
                <a:latin typeface="+mn-lt"/>
              </a:rPr>
              <a:t> </a:t>
            </a:r>
            <a:r>
              <a:rPr lang="en-US" dirty="0" smtClean="0">
                <a:solidFill>
                  <a:schemeClr val="tx1"/>
                </a:solidFill>
                <a:latin typeface="+mn-lt"/>
              </a:rPr>
              <a:t>– </a:t>
            </a:r>
            <a:r>
              <a:rPr lang="en-US" dirty="0" err="1" smtClean="0">
                <a:solidFill>
                  <a:schemeClr val="tx1"/>
                </a:solidFill>
                <a:latin typeface="+mn-lt"/>
              </a:rPr>
              <a:t>mahdollisuus</a:t>
            </a:r>
            <a:r>
              <a:rPr lang="en-US" dirty="0" smtClean="0">
                <a:solidFill>
                  <a:schemeClr val="tx1"/>
                </a:solidFill>
                <a:latin typeface="+mn-lt"/>
              </a:rPr>
              <a:t> </a:t>
            </a:r>
            <a:r>
              <a:rPr lang="en-US" dirty="0" err="1" smtClean="0">
                <a:solidFill>
                  <a:schemeClr val="tx1"/>
                </a:solidFill>
                <a:latin typeface="+mn-lt"/>
              </a:rPr>
              <a:t>tehdä</a:t>
            </a:r>
            <a:r>
              <a:rPr lang="en-US" dirty="0" smtClean="0">
                <a:solidFill>
                  <a:schemeClr val="tx1"/>
                </a:solidFill>
                <a:latin typeface="+mn-lt"/>
              </a:rPr>
              <a:t> </a:t>
            </a:r>
            <a:r>
              <a:rPr lang="en-US" dirty="0" err="1" smtClean="0">
                <a:solidFill>
                  <a:schemeClr val="tx1"/>
                </a:solidFill>
                <a:latin typeface="+mn-lt"/>
              </a:rPr>
              <a:t>oikeudellisia</a:t>
            </a:r>
            <a:r>
              <a:rPr lang="en-US" dirty="0" smtClean="0">
                <a:solidFill>
                  <a:schemeClr val="tx1"/>
                </a:solidFill>
                <a:latin typeface="+mn-lt"/>
              </a:rPr>
              <a:t> </a:t>
            </a:r>
            <a:r>
              <a:rPr lang="en-US" dirty="0" err="1" smtClean="0">
                <a:solidFill>
                  <a:schemeClr val="tx1"/>
                </a:solidFill>
                <a:latin typeface="+mn-lt"/>
              </a:rPr>
              <a:t>sitoumuksia</a:t>
            </a:r>
            <a:r>
              <a:rPr lang="en-US" dirty="0" smtClean="0">
                <a:solidFill>
                  <a:schemeClr val="tx1"/>
                </a:solidFill>
                <a:latin typeface="+mn-lt"/>
              </a:rPr>
              <a:t> (</a:t>
            </a:r>
            <a:r>
              <a:rPr lang="en-US" dirty="0" err="1" smtClean="0">
                <a:solidFill>
                  <a:schemeClr val="tx1"/>
                </a:solidFill>
                <a:latin typeface="+mn-lt"/>
              </a:rPr>
              <a:t>kuten</a:t>
            </a:r>
            <a:r>
              <a:rPr lang="en-US" dirty="0" smtClean="0">
                <a:solidFill>
                  <a:schemeClr val="tx1"/>
                </a:solidFill>
                <a:latin typeface="+mn-lt"/>
              </a:rPr>
              <a:t> </a:t>
            </a:r>
            <a:r>
              <a:rPr lang="en-US" dirty="0" err="1" smtClean="0">
                <a:solidFill>
                  <a:schemeClr val="tx1"/>
                </a:solidFill>
                <a:latin typeface="+mn-lt"/>
              </a:rPr>
              <a:t>allekirjoittaa</a:t>
            </a:r>
            <a:r>
              <a:rPr lang="en-US" dirty="0" smtClean="0">
                <a:solidFill>
                  <a:schemeClr val="tx1"/>
                </a:solidFill>
                <a:latin typeface="+mn-lt"/>
              </a:rPr>
              <a:t> </a:t>
            </a:r>
            <a:r>
              <a:rPr lang="en-US" dirty="0" err="1" smtClean="0">
                <a:solidFill>
                  <a:schemeClr val="tx1"/>
                </a:solidFill>
                <a:latin typeface="+mn-lt"/>
              </a:rPr>
              <a:t>sopimuksias</a:t>
            </a:r>
            <a:r>
              <a:rPr lang="en-US" dirty="0">
                <a:solidFill>
                  <a:schemeClr val="tx1"/>
                </a:solidFill>
                <a:latin typeface="+mn-lt"/>
              </a:rPr>
              <a:t>) </a:t>
            </a:r>
            <a:r>
              <a:rPr lang="en-US" dirty="0" err="1" smtClean="0">
                <a:solidFill>
                  <a:schemeClr val="tx1"/>
                </a:solidFill>
                <a:latin typeface="+mn-lt"/>
              </a:rPr>
              <a:t>mainittuun</a:t>
            </a:r>
            <a:r>
              <a:rPr lang="en-US" dirty="0" smtClean="0">
                <a:solidFill>
                  <a:schemeClr val="tx1"/>
                </a:solidFill>
                <a:latin typeface="+mn-lt"/>
              </a:rPr>
              <a:t> </a:t>
            </a:r>
            <a:r>
              <a:rPr lang="en-US" dirty="0" err="1" smtClean="0">
                <a:solidFill>
                  <a:schemeClr val="tx1"/>
                </a:solidFill>
                <a:latin typeface="+mn-lt"/>
              </a:rPr>
              <a:t>kattoon</a:t>
            </a:r>
            <a:r>
              <a:rPr lang="en-US" dirty="0" smtClean="0">
                <a:solidFill>
                  <a:schemeClr val="tx1"/>
                </a:solidFill>
                <a:latin typeface="+mn-lt"/>
              </a:rPr>
              <a:t> </a:t>
            </a:r>
            <a:r>
              <a:rPr lang="en-US" dirty="0" err="1" smtClean="0">
                <a:solidFill>
                  <a:schemeClr val="tx1"/>
                </a:solidFill>
                <a:latin typeface="+mn-lt"/>
              </a:rPr>
              <a:t>asti</a:t>
            </a:r>
            <a:r>
              <a:rPr lang="en-US" dirty="0" smtClean="0">
                <a:solidFill>
                  <a:schemeClr val="tx1"/>
                </a:solidFill>
                <a:latin typeface="+mn-lt"/>
              </a:rPr>
              <a:t> 2020</a:t>
            </a:r>
            <a:endParaRPr lang="en-US" dirty="0">
              <a:solidFill>
                <a:schemeClr val="tx1"/>
              </a:solidFill>
              <a:latin typeface="+mn-lt"/>
            </a:endParaRPr>
          </a:p>
          <a:p>
            <a:r>
              <a:rPr lang="en-US" b="1" dirty="0">
                <a:solidFill>
                  <a:schemeClr val="tx1"/>
                </a:solidFill>
                <a:latin typeface="+mn-lt"/>
              </a:rPr>
              <a:t>€ 155.4 </a:t>
            </a:r>
            <a:r>
              <a:rPr lang="en-US" b="1" dirty="0" err="1" smtClean="0">
                <a:solidFill>
                  <a:schemeClr val="tx1"/>
                </a:solidFill>
                <a:latin typeface="+mn-lt"/>
              </a:rPr>
              <a:t>miljardia</a:t>
            </a:r>
            <a:r>
              <a:rPr lang="en-US" b="1" dirty="0" smtClean="0">
                <a:solidFill>
                  <a:schemeClr val="tx1"/>
                </a:solidFill>
                <a:latin typeface="+mn-lt"/>
              </a:rPr>
              <a:t> </a:t>
            </a:r>
            <a:r>
              <a:rPr lang="en-US" b="1" dirty="0" err="1" smtClean="0">
                <a:solidFill>
                  <a:schemeClr val="tx1"/>
                </a:solidFill>
                <a:latin typeface="+mn-lt"/>
              </a:rPr>
              <a:t>maksuja</a:t>
            </a:r>
            <a:r>
              <a:rPr lang="en-US" b="1" dirty="0" smtClean="0">
                <a:solidFill>
                  <a:schemeClr val="tx1"/>
                </a:solidFill>
                <a:latin typeface="+mn-lt"/>
              </a:rPr>
              <a:t> </a:t>
            </a:r>
            <a:r>
              <a:rPr lang="en-US" dirty="0" smtClean="0">
                <a:solidFill>
                  <a:schemeClr val="tx1"/>
                </a:solidFill>
                <a:latin typeface="+mn-lt"/>
              </a:rPr>
              <a:t>– </a:t>
            </a:r>
            <a:r>
              <a:rPr lang="en-US" dirty="0" err="1" smtClean="0">
                <a:solidFill>
                  <a:schemeClr val="tx1"/>
                </a:solidFill>
                <a:latin typeface="+mn-lt"/>
              </a:rPr>
              <a:t>tosiasialliset</a:t>
            </a:r>
            <a:r>
              <a:rPr lang="en-US" dirty="0" smtClean="0">
                <a:solidFill>
                  <a:schemeClr val="tx1"/>
                </a:solidFill>
                <a:latin typeface="+mn-lt"/>
              </a:rPr>
              <a:t> </a:t>
            </a:r>
            <a:r>
              <a:rPr lang="en-US" dirty="0" err="1" smtClean="0">
                <a:solidFill>
                  <a:schemeClr val="tx1"/>
                </a:solidFill>
                <a:latin typeface="+mn-lt"/>
              </a:rPr>
              <a:t>kulut</a:t>
            </a:r>
            <a:r>
              <a:rPr lang="en-US" dirty="0" smtClean="0">
                <a:solidFill>
                  <a:schemeClr val="tx1"/>
                </a:solidFill>
                <a:latin typeface="+mn-lt"/>
              </a:rPr>
              <a:t> 2020</a:t>
            </a:r>
            <a:endParaRPr lang="en-US" dirty="0">
              <a:solidFill>
                <a:schemeClr val="tx1"/>
              </a:solidFill>
              <a:latin typeface="+mn-lt"/>
            </a:endParaRPr>
          </a:p>
          <a:p>
            <a:r>
              <a:rPr lang="en-US" dirty="0" smtClean="0">
                <a:solidFill>
                  <a:schemeClr val="tx1"/>
                </a:solidFill>
                <a:latin typeface="+mn-lt"/>
              </a:rPr>
              <a:t>14.4.2020</a:t>
            </a:r>
            <a:r>
              <a:rPr lang="en-US" dirty="0">
                <a:solidFill>
                  <a:schemeClr val="tx1"/>
                </a:solidFill>
                <a:latin typeface="+mn-lt"/>
              </a:rPr>
              <a:t>, </a:t>
            </a:r>
            <a:r>
              <a:rPr lang="en-US" dirty="0" err="1" smtClean="0">
                <a:solidFill>
                  <a:schemeClr val="tx1"/>
                </a:solidFill>
                <a:latin typeface="+mn-lt"/>
              </a:rPr>
              <a:t>Neuvosto</a:t>
            </a:r>
            <a:r>
              <a:rPr lang="en-US" dirty="0" smtClean="0">
                <a:solidFill>
                  <a:schemeClr val="tx1"/>
                </a:solidFill>
                <a:latin typeface="+mn-lt"/>
              </a:rPr>
              <a:t> </a:t>
            </a:r>
            <a:r>
              <a:rPr lang="en-US" dirty="0" err="1" smtClean="0">
                <a:solidFill>
                  <a:schemeClr val="tx1"/>
                </a:solidFill>
                <a:latin typeface="+mn-lt"/>
              </a:rPr>
              <a:t>hyväksyi</a:t>
            </a:r>
            <a:r>
              <a:rPr lang="en-US" dirty="0" smtClean="0">
                <a:solidFill>
                  <a:schemeClr val="tx1"/>
                </a:solidFill>
                <a:latin typeface="+mn-lt"/>
              </a:rPr>
              <a:t> </a:t>
            </a:r>
            <a:r>
              <a:rPr lang="en-US" dirty="0" err="1" smtClean="0">
                <a:solidFill>
                  <a:schemeClr val="tx1"/>
                </a:solidFill>
                <a:latin typeface="+mn-lt"/>
              </a:rPr>
              <a:t>kaksi</a:t>
            </a:r>
            <a:r>
              <a:rPr lang="en-US" dirty="0" smtClean="0">
                <a:solidFill>
                  <a:schemeClr val="tx1"/>
                </a:solidFill>
                <a:latin typeface="+mn-lt"/>
              </a:rPr>
              <a:t> </a:t>
            </a:r>
            <a:r>
              <a:rPr lang="en-US" dirty="0" err="1" smtClean="0">
                <a:solidFill>
                  <a:schemeClr val="tx1"/>
                </a:solidFill>
                <a:latin typeface="+mn-lt"/>
              </a:rPr>
              <a:t>lisäystä</a:t>
            </a:r>
            <a:r>
              <a:rPr lang="en-US" dirty="0" smtClean="0">
                <a:solidFill>
                  <a:schemeClr val="tx1"/>
                </a:solidFill>
                <a:latin typeface="+mn-lt"/>
              </a:rPr>
              <a:t> </a:t>
            </a:r>
            <a:r>
              <a:rPr lang="en-US" dirty="0" err="1" smtClean="0">
                <a:solidFill>
                  <a:schemeClr val="tx1"/>
                </a:solidFill>
                <a:latin typeface="+mn-lt"/>
              </a:rPr>
              <a:t>tukitoimiin</a:t>
            </a:r>
            <a:r>
              <a:rPr lang="en-US" dirty="0" smtClean="0">
                <a:solidFill>
                  <a:schemeClr val="tx1"/>
                </a:solidFill>
                <a:latin typeface="+mn-lt"/>
              </a:rPr>
              <a:t> </a:t>
            </a:r>
            <a:r>
              <a:rPr lang="en-US" dirty="0" err="1" smtClean="0">
                <a:solidFill>
                  <a:schemeClr val="tx1"/>
                </a:solidFill>
                <a:latin typeface="+mn-lt"/>
              </a:rPr>
              <a:t>missä</a:t>
            </a:r>
            <a:r>
              <a:rPr lang="en-US" dirty="0" smtClean="0">
                <a:solidFill>
                  <a:schemeClr val="tx1"/>
                </a:solidFill>
                <a:latin typeface="+mn-lt"/>
              </a:rPr>
              <a:t> </a:t>
            </a:r>
            <a:r>
              <a:rPr lang="en-US" dirty="0" err="1" smtClean="0">
                <a:solidFill>
                  <a:schemeClr val="tx1"/>
                </a:solidFill>
                <a:latin typeface="+mn-lt"/>
              </a:rPr>
              <a:t>tarve</a:t>
            </a:r>
            <a:r>
              <a:rPr lang="en-US" dirty="0" smtClean="0">
                <a:solidFill>
                  <a:schemeClr val="tx1"/>
                </a:solidFill>
                <a:latin typeface="+mn-lt"/>
              </a:rPr>
              <a:t> </a:t>
            </a:r>
            <a:r>
              <a:rPr lang="en-US" dirty="0" err="1" smtClean="0">
                <a:solidFill>
                  <a:schemeClr val="tx1"/>
                </a:solidFill>
                <a:latin typeface="+mn-lt"/>
              </a:rPr>
              <a:t>oli</a:t>
            </a:r>
            <a:r>
              <a:rPr lang="en-US" dirty="0" smtClean="0">
                <a:solidFill>
                  <a:schemeClr val="tx1"/>
                </a:solidFill>
                <a:latin typeface="+mn-lt"/>
              </a:rPr>
              <a:t> </a:t>
            </a:r>
            <a:r>
              <a:rPr lang="en-US" dirty="0" err="1" smtClean="0">
                <a:solidFill>
                  <a:schemeClr val="tx1"/>
                </a:solidFill>
                <a:latin typeface="+mn-lt"/>
              </a:rPr>
              <a:t>suuri</a:t>
            </a:r>
            <a:r>
              <a:rPr lang="en-US" dirty="0" smtClean="0">
                <a:solidFill>
                  <a:schemeClr val="tx1"/>
                </a:solidFill>
                <a:latin typeface="+mn-lt"/>
              </a:rPr>
              <a:t>.  </a:t>
            </a:r>
            <a:r>
              <a:rPr lang="en-US" dirty="0" err="1" smtClean="0">
                <a:solidFill>
                  <a:schemeClr val="tx1"/>
                </a:solidFill>
                <a:latin typeface="+mn-lt"/>
              </a:rPr>
              <a:t>Erityisesti</a:t>
            </a:r>
            <a:r>
              <a:rPr lang="en-US" dirty="0" smtClean="0">
                <a:solidFill>
                  <a:schemeClr val="tx1"/>
                </a:solidFill>
                <a:latin typeface="+mn-lt"/>
              </a:rPr>
              <a:t>, </a:t>
            </a:r>
            <a:r>
              <a:rPr lang="en-US" dirty="0" smtClean="0">
                <a:solidFill>
                  <a:schemeClr val="tx1"/>
                </a:solidFill>
                <a:latin typeface="+mn-lt"/>
              </a:rPr>
              <a:t>EUR</a:t>
            </a:r>
            <a:r>
              <a:rPr lang="en-US" dirty="0" smtClean="0">
                <a:solidFill>
                  <a:schemeClr val="tx1"/>
                </a:solidFill>
                <a:latin typeface="+mn-lt"/>
              </a:rPr>
              <a:t> </a:t>
            </a:r>
            <a:r>
              <a:rPr lang="en-US" dirty="0">
                <a:solidFill>
                  <a:schemeClr val="tx1"/>
                </a:solidFill>
                <a:latin typeface="+mn-lt"/>
              </a:rPr>
              <a:t>3.1 </a:t>
            </a:r>
            <a:r>
              <a:rPr lang="en-US" dirty="0" err="1" smtClean="0">
                <a:solidFill>
                  <a:schemeClr val="tx1"/>
                </a:solidFill>
                <a:latin typeface="+mn-lt"/>
              </a:rPr>
              <a:t>miljardia</a:t>
            </a:r>
            <a:r>
              <a:rPr lang="en-US" dirty="0" smtClean="0">
                <a:solidFill>
                  <a:schemeClr val="tx1"/>
                </a:solidFill>
                <a:latin typeface="+mn-lt"/>
              </a:rPr>
              <a:t> Covid-19 </a:t>
            </a:r>
            <a:r>
              <a:rPr lang="en-US" dirty="0" err="1" smtClean="0">
                <a:solidFill>
                  <a:schemeClr val="tx1"/>
                </a:solidFill>
                <a:latin typeface="+mn-lt"/>
              </a:rPr>
              <a:t>vastaiseen</a:t>
            </a:r>
            <a:r>
              <a:rPr lang="en-US" dirty="0" smtClean="0">
                <a:solidFill>
                  <a:schemeClr val="tx1"/>
                </a:solidFill>
                <a:latin typeface="+mn-lt"/>
              </a:rPr>
              <a:t> </a:t>
            </a:r>
            <a:r>
              <a:rPr lang="en-US" dirty="0" err="1" smtClean="0">
                <a:solidFill>
                  <a:schemeClr val="tx1"/>
                </a:solidFill>
                <a:latin typeface="+mn-lt"/>
              </a:rPr>
              <a:t>taisteluun</a:t>
            </a:r>
            <a:r>
              <a:rPr lang="en-US" dirty="0" smtClean="0">
                <a:solidFill>
                  <a:schemeClr val="tx1"/>
                </a:solidFill>
                <a:latin typeface="+mn-lt"/>
              </a:rPr>
              <a:t> ja</a:t>
            </a: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EUR </a:t>
            </a:r>
            <a:r>
              <a:rPr lang="en-US" dirty="0" smtClean="0">
                <a:solidFill>
                  <a:schemeClr val="tx1"/>
                </a:solidFill>
                <a:latin typeface="+mn-lt"/>
              </a:rPr>
              <a:t>350 </a:t>
            </a:r>
            <a:r>
              <a:rPr lang="en-US" dirty="0" err="1" smtClean="0">
                <a:solidFill>
                  <a:schemeClr val="tx1"/>
                </a:solidFill>
                <a:latin typeface="+mn-lt"/>
              </a:rPr>
              <a:t>miljoonaa</a:t>
            </a:r>
            <a:r>
              <a:rPr lang="en-US" dirty="0" smtClean="0">
                <a:solidFill>
                  <a:schemeClr val="tx1"/>
                </a:solidFill>
                <a:latin typeface="+mn-lt"/>
              </a:rPr>
              <a:t> </a:t>
            </a:r>
            <a:r>
              <a:rPr lang="en-US" dirty="0" err="1" smtClean="0">
                <a:solidFill>
                  <a:schemeClr val="tx1"/>
                </a:solidFill>
                <a:latin typeface="+mn-lt"/>
              </a:rPr>
              <a:t>tukemaan</a:t>
            </a:r>
            <a:r>
              <a:rPr lang="en-US" dirty="0" smtClean="0">
                <a:solidFill>
                  <a:schemeClr val="tx1"/>
                </a:solidFill>
                <a:latin typeface="+mn-lt"/>
              </a:rPr>
              <a:t> </a:t>
            </a:r>
            <a:r>
              <a:rPr lang="en-US" dirty="0" err="1">
                <a:solidFill>
                  <a:schemeClr val="tx1"/>
                </a:solidFill>
                <a:latin typeface="+mn-lt"/>
              </a:rPr>
              <a:t>K</a:t>
            </a:r>
            <a:r>
              <a:rPr lang="en-US" dirty="0" err="1" smtClean="0">
                <a:solidFill>
                  <a:schemeClr val="tx1"/>
                </a:solidFill>
                <a:latin typeface="+mn-lt"/>
              </a:rPr>
              <a:t>reikkaa</a:t>
            </a:r>
            <a:r>
              <a:rPr lang="en-US" dirty="0" smtClean="0">
                <a:solidFill>
                  <a:schemeClr val="tx1"/>
                </a:solidFill>
                <a:latin typeface="+mn-lt"/>
              </a:rPr>
              <a:t> </a:t>
            </a:r>
            <a:r>
              <a:rPr lang="en-US" dirty="0" err="1">
                <a:solidFill>
                  <a:schemeClr val="tx1"/>
                </a:solidFill>
                <a:latin typeface="+mn-lt"/>
              </a:rPr>
              <a:t>m</a:t>
            </a:r>
            <a:r>
              <a:rPr lang="en-US" dirty="0" err="1" smtClean="0">
                <a:solidFill>
                  <a:schemeClr val="tx1"/>
                </a:solidFill>
                <a:latin typeface="+mn-lt"/>
              </a:rPr>
              <a:t>aahanmuuttopaineen</a:t>
            </a:r>
            <a:r>
              <a:rPr lang="en-US" dirty="0" smtClean="0">
                <a:solidFill>
                  <a:schemeClr val="tx1"/>
                </a:solidFill>
                <a:latin typeface="+mn-lt"/>
              </a:rPr>
              <a:t> </a:t>
            </a:r>
            <a:r>
              <a:rPr lang="en-US" dirty="0" err="1" smtClean="0">
                <a:solidFill>
                  <a:schemeClr val="tx1"/>
                </a:solidFill>
                <a:latin typeface="+mn-lt"/>
              </a:rPr>
              <a:t>alla</a:t>
            </a:r>
            <a:r>
              <a:rPr lang="en-US" dirty="0" smtClean="0">
                <a:solidFill>
                  <a:schemeClr val="tx1"/>
                </a:solidFill>
                <a:latin typeface="+mn-lt"/>
              </a:rPr>
              <a:t>.</a:t>
            </a:r>
            <a:endParaRPr lang="es-ES_tradnl" dirty="0"/>
          </a:p>
        </p:txBody>
      </p:sp>
      <p:sp>
        <p:nvSpPr>
          <p:cNvPr id="4" name="Dia számának helye 3">
            <a:extLst>
              <a:ext uri="{FF2B5EF4-FFF2-40B4-BE49-F238E27FC236}">
                <a16:creationId xmlns:a16="http://schemas.microsoft.com/office/drawing/2014/main" id="{1AF4406F-2377-4713-9060-A33D5FD65B0B}"/>
              </a:ext>
            </a:extLst>
          </p:cNvPr>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86619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8FEB4A7-18F9-49BE-B4AD-6FA8324E1A0B}"/>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EA03A14C-FF1D-4BBB-B720-D131560C12FA}"/>
              </a:ext>
            </a:extLst>
          </p:cNvPr>
          <p:cNvSpPr>
            <a:spLocks noGrp="1"/>
          </p:cNvSpPr>
          <p:nvPr>
            <p:ph idx="1"/>
          </p:nvPr>
        </p:nvSpPr>
        <p:spPr/>
        <p:txBody>
          <a:bodyPr/>
          <a:lstStyle/>
          <a:p>
            <a:endParaRPr lang="de-DE"/>
          </a:p>
        </p:txBody>
      </p:sp>
      <p:pic>
        <p:nvPicPr>
          <p:cNvPr id="4" name="Imagen 3">
            <a:extLst>
              <a:ext uri="{FF2B5EF4-FFF2-40B4-BE49-F238E27FC236}">
                <a16:creationId xmlns:a16="http://schemas.microsoft.com/office/drawing/2014/main" id="{AB581EE3-87B4-40CE-BB12-9EDCD69CE8DF}"/>
              </a:ext>
            </a:extLst>
          </p:cNvPr>
          <p:cNvPicPr>
            <a:picLocks noChangeAspect="1"/>
          </p:cNvPicPr>
          <p:nvPr/>
        </p:nvPicPr>
        <p:blipFill>
          <a:blip r:embed="rId3"/>
          <a:stretch>
            <a:fillRect/>
          </a:stretch>
        </p:blipFill>
        <p:spPr>
          <a:xfrm>
            <a:off x="687849" y="233210"/>
            <a:ext cx="9967451" cy="6075311"/>
          </a:xfrm>
          <a:prstGeom prst="rect">
            <a:avLst/>
          </a:prstGeom>
        </p:spPr>
      </p:pic>
      <p:sp>
        <p:nvSpPr>
          <p:cNvPr id="2" name="Dia számának helye 1">
            <a:extLst>
              <a:ext uri="{FF2B5EF4-FFF2-40B4-BE49-F238E27FC236}">
                <a16:creationId xmlns:a16="http://schemas.microsoft.com/office/drawing/2014/main" id="{2EA945FC-85DE-4EF4-9EC6-243F1ACC90D3}"/>
              </a:ext>
            </a:extLst>
          </p:cNvPr>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13784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smtClean="0"/>
              <a:t>TESTAA TIETOSI</a:t>
            </a: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r>
              <a:rPr lang="es-ES_tradnl" sz="3200" b="1" dirty="0" err="1" smtClean="0">
                <a:solidFill>
                  <a:schemeClr val="tx1"/>
                </a:solidFill>
                <a:latin typeface="+mn-lt"/>
              </a:rPr>
              <a:t>Näkökulma</a:t>
            </a:r>
            <a:r>
              <a:rPr lang="es-ES_tradnl" sz="3200" b="1" dirty="0" smtClean="0">
                <a:solidFill>
                  <a:schemeClr val="tx1"/>
                </a:solidFill>
                <a:latin typeface="+mn-lt"/>
              </a:rPr>
              <a:t>…. </a:t>
            </a:r>
            <a:r>
              <a:rPr lang="es-ES_tradnl" sz="3200" b="1" dirty="0" err="1" smtClean="0">
                <a:solidFill>
                  <a:schemeClr val="tx1"/>
                </a:solidFill>
                <a:latin typeface="+mn-lt"/>
              </a:rPr>
              <a:t>Minka</a:t>
            </a:r>
            <a:r>
              <a:rPr lang="es-ES_tradnl" sz="3200" b="1" dirty="0" smtClean="0">
                <a:solidFill>
                  <a:schemeClr val="tx1"/>
                </a:solidFill>
                <a:latin typeface="+mn-lt"/>
              </a:rPr>
              <a:t> </a:t>
            </a:r>
            <a:r>
              <a:rPr lang="es-ES_tradnl" sz="3200" b="1" dirty="0" err="1" smtClean="0">
                <a:solidFill>
                  <a:schemeClr val="tx1"/>
                </a:solidFill>
                <a:latin typeface="+mn-lt"/>
              </a:rPr>
              <a:t>verran</a:t>
            </a:r>
            <a:r>
              <a:rPr lang="es-ES_tradnl" sz="3200" b="1" dirty="0" smtClean="0">
                <a:solidFill>
                  <a:schemeClr val="tx1"/>
                </a:solidFill>
                <a:latin typeface="+mn-lt"/>
              </a:rPr>
              <a:t> EU </a:t>
            </a:r>
            <a:r>
              <a:rPr lang="es-ES_tradnl" sz="3200" b="1" dirty="0" err="1" smtClean="0">
                <a:solidFill>
                  <a:schemeClr val="tx1"/>
                </a:solidFill>
                <a:latin typeface="+mn-lt"/>
              </a:rPr>
              <a:t>kansalainen</a:t>
            </a:r>
            <a:r>
              <a:rPr lang="es-ES_tradnl" sz="3200" b="1" dirty="0" smtClean="0">
                <a:solidFill>
                  <a:schemeClr val="tx1"/>
                </a:solidFill>
                <a:latin typeface="+mn-lt"/>
              </a:rPr>
              <a:t> </a:t>
            </a:r>
            <a:r>
              <a:rPr lang="es-ES_tradnl" sz="3200" b="1" dirty="0" err="1" smtClean="0">
                <a:solidFill>
                  <a:schemeClr val="tx1"/>
                </a:solidFill>
                <a:latin typeface="+mn-lt"/>
              </a:rPr>
              <a:t>tukee</a:t>
            </a:r>
            <a:r>
              <a:rPr lang="es-ES_tradnl" sz="3200" b="1" dirty="0" smtClean="0">
                <a:solidFill>
                  <a:schemeClr val="tx1"/>
                </a:solidFill>
                <a:latin typeface="+mn-lt"/>
              </a:rPr>
              <a:t> </a:t>
            </a:r>
            <a:r>
              <a:rPr lang="es-ES_tradnl" sz="3200" b="1" dirty="0" err="1" smtClean="0">
                <a:solidFill>
                  <a:schemeClr val="tx1"/>
                </a:solidFill>
                <a:latin typeface="+mn-lt"/>
              </a:rPr>
              <a:t>päivittäin</a:t>
            </a:r>
            <a:r>
              <a:rPr lang="es-ES_tradnl" sz="3200" b="1" dirty="0" smtClean="0">
                <a:solidFill>
                  <a:schemeClr val="tx1"/>
                </a:solidFill>
                <a:latin typeface="+mn-lt"/>
              </a:rPr>
              <a:t> </a:t>
            </a:r>
            <a:r>
              <a:rPr lang="es-ES_tradnl" sz="3200" b="1" dirty="0" err="1" smtClean="0">
                <a:solidFill>
                  <a:schemeClr val="tx1"/>
                </a:solidFill>
                <a:latin typeface="+mn-lt"/>
              </a:rPr>
              <a:t>EU:n</a:t>
            </a:r>
            <a:r>
              <a:rPr lang="es-ES_tradnl" sz="3200" b="1" dirty="0" smtClean="0">
                <a:solidFill>
                  <a:schemeClr val="tx1"/>
                </a:solidFill>
                <a:latin typeface="+mn-lt"/>
              </a:rPr>
              <a:t> </a:t>
            </a:r>
            <a:r>
              <a:rPr lang="es-ES_tradnl" sz="3200" b="1" dirty="0" err="1" smtClean="0">
                <a:solidFill>
                  <a:schemeClr val="tx1"/>
                </a:solidFill>
                <a:latin typeface="+mn-lt"/>
              </a:rPr>
              <a:t>budjettia</a:t>
            </a:r>
            <a:r>
              <a:rPr lang="es-ES_tradnl" sz="3200" b="1" dirty="0" smtClean="0">
                <a:solidFill>
                  <a:schemeClr val="tx1"/>
                </a:solidFill>
                <a:latin typeface="+mn-lt"/>
              </a:rPr>
              <a:t>?</a:t>
            </a:r>
            <a:endParaRPr lang="es-ES_tradnl" sz="3200" b="1" dirty="0">
              <a:solidFill>
                <a:schemeClr val="tx1"/>
              </a:solidFill>
              <a:latin typeface="+mn-lt"/>
            </a:endParaRPr>
          </a:p>
          <a:p>
            <a:pPr marL="457200" indent="-457200" algn="l">
              <a:buAutoNum type="alphaUcParenR"/>
            </a:pPr>
            <a:r>
              <a:rPr lang="es-ES_tradnl" sz="3200" dirty="0" err="1" smtClean="0">
                <a:solidFill>
                  <a:schemeClr val="tx1"/>
                </a:solidFill>
                <a:latin typeface="+mn-lt"/>
              </a:rPr>
              <a:t>Vesilasillinen</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Kupillinen</a:t>
            </a:r>
            <a:r>
              <a:rPr lang="es-ES_tradnl" sz="3200" dirty="0" smtClean="0">
                <a:solidFill>
                  <a:schemeClr val="tx1"/>
                </a:solidFill>
                <a:latin typeface="+mn-lt"/>
              </a:rPr>
              <a:t> </a:t>
            </a:r>
            <a:r>
              <a:rPr lang="es-ES_tradnl" sz="3200" dirty="0" err="1" smtClean="0">
                <a:solidFill>
                  <a:schemeClr val="tx1"/>
                </a:solidFill>
                <a:latin typeface="+mn-lt"/>
              </a:rPr>
              <a:t>kahvia</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Lasi</a:t>
            </a:r>
            <a:r>
              <a:rPr lang="es-ES_tradnl" sz="3200" dirty="0" smtClean="0">
                <a:solidFill>
                  <a:schemeClr val="tx1"/>
                </a:solidFill>
                <a:latin typeface="+mn-lt"/>
              </a:rPr>
              <a:t> </a:t>
            </a:r>
            <a:r>
              <a:rPr lang="es-ES_tradnl" sz="3200" dirty="0" err="1" smtClean="0">
                <a:solidFill>
                  <a:schemeClr val="tx1"/>
                </a:solidFill>
                <a:latin typeface="+mn-lt"/>
              </a:rPr>
              <a:t>kuohuviinia</a:t>
            </a:r>
            <a:endParaRPr lang="es-ES_tradnl" sz="3200" dirty="0">
              <a:solidFill>
                <a:schemeClr val="tx1"/>
              </a:solidFill>
              <a:latin typeface="+mn-lt"/>
            </a:endParaRPr>
          </a:p>
          <a:p>
            <a:pPr marL="457200" indent="-457200" algn="l">
              <a:buAutoNum type="alphaUcParenR"/>
            </a:pPr>
            <a:r>
              <a:rPr lang="es-ES_tradnl" sz="3200" dirty="0" smtClean="0">
                <a:solidFill>
                  <a:schemeClr val="tx1"/>
                </a:solidFill>
                <a:latin typeface="+mn-lt"/>
              </a:rPr>
              <a:t>Pullo </a:t>
            </a:r>
            <a:r>
              <a:rPr lang="es-ES_tradnl" sz="3200" dirty="0" err="1" smtClean="0">
                <a:solidFill>
                  <a:schemeClr val="tx1"/>
                </a:solidFill>
                <a:latin typeface="+mn-lt"/>
              </a:rPr>
              <a:t>shampanjaa</a:t>
            </a:r>
            <a:endParaRPr lang="es-ES_tradnl" sz="3200" dirty="0">
              <a:solidFill>
                <a:schemeClr val="tx1"/>
              </a:solidFill>
              <a:latin typeface="+mn-lt"/>
            </a:endParaRPr>
          </a:p>
          <a:p>
            <a:pPr algn="just"/>
            <a:endParaRPr lang="en-US" sz="3200" dirty="0"/>
          </a:p>
          <a:p>
            <a:pPr algn="just"/>
            <a:endParaRPr lang="es-ES" sz="32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1" y="3231715"/>
            <a:ext cx="1815336" cy="217869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381" y="3231715"/>
            <a:ext cx="1959295" cy="2185016"/>
          </a:xfrm>
          <a:prstGeom prst="rect">
            <a:avLst/>
          </a:prstGeom>
        </p:spPr>
      </p:pic>
      <p:sp>
        <p:nvSpPr>
          <p:cNvPr id="6" name="Dia számának helye 5">
            <a:extLst>
              <a:ext uri="{FF2B5EF4-FFF2-40B4-BE49-F238E27FC236}">
                <a16:creationId xmlns:a16="http://schemas.microsoft.com/office/drawing/2014/main" id="{F16DB1B4-6826-46BB-A3B8-7CA03768261C}"/>
              </a:ext>
            </a:extLst>
          </p:cNvPr>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13516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9364579" cy="3139245"/>
          </a:xfrm>
        </p:spPr>
        <p:txBody>
          <a:bodyPr>
            <a:normAutofit/>
          </a:bodyPr>
          <a:lstStyle/>
          <a:p>
            <a:r>
              <a:rPr lang="es-ES_tradnl" b="1" dirty="0"/>
              <a:t>4. </a:t>
            </a:r>
            <a:r>
              <a:rPr lang="es-ES_tradnl" b="1" dirty="0" err="1" smtClean="0"/>
              <a:t>Mihin</a:t>
            </a:r>
            <a:r>
              <a:rPr lang="es-ES_tradnl" b="1" dirty="0" smtClean="0"/>
              <a:t> EU </a:t>
            </a:r>
            <a:r>
              <a:rPr lang="es-ES_tradnl" b="1" dirty="0" err="1" smtClean="0"/>
              <a:t>budjetti</a:t>
            </a:r>
            <a:r>
              <a:rPr lang="es-ES_tradnl" b="1" dirty="0" smtClean="0"/>
              <a:t> </a:t>
            </a:r>
            <a:r>
              <a:rPr lang="es-ES_tradnl" b="1" dirty="0" err="1" smtClean="0"/>
              <a:t>käytetään</a:t>
            </a:r>
            <a:r>
              <a:rPr lang="es-ES_tradnl" dirty="0" smtClean="0"/>
              <a:t>?</a:t>
            </a:r>
            <a:endParaRPr lang="es-ES" dirty="0"/>
          </a:p>
        </p:txBody>
      </p:sp>
      <p:sp>
        <p:nvSpPr>
          <p:cNvPr id="3" name="Subtítulo 2"/>
          <p:cNvSpPr>
            <a:spLocks noGrp="1"/>
          </p:cNvSpPr>
          <p:nvPr>
            <p:ph type="subTitle" idx="1"/>
          </p:nvPr>
        </p:nvSpPr>
        <p:spPr>
          <a:xfrm>
            <a:off x="1524000" y="2406316"/>
            <a:ext cx="9460832" cy="2851484"/>
          </a:xfrm>
        </p:spPr>
        <p:txBody>
          <a:bodyPr>
            <a:normAutofit/>
          </a:bodyPr>
          <a:lstStyle/>
          <a:p>
            <a:pPr algn="l"/>
            <a:endParaRPr lang="es-ES_tradnl" dirty="0"/>
          </a:p>
          <a:p>
            <a:pPr marL="342900" indent="-342900" algn="l">
              <a:buFontTx/>
              <a:buChar char="-"/>
            </a:pPr>
            <a:endParaRPr lang="es-ES_tradnl" dirty="0"/>
          </a:p>
        </p:txBody>
      </p:sp>
      <p:sp>
        <p:nvSpPr>
          <p:cNvPr id="4" name="Dia számának helye 3">
            <a:extLst>
              <a:ext uri="{FF2B5EF4-FFF2-40B4-BE49-F238E27FC236}">
                <a16:creationId xmlns:a16="http://schemas.microsoft.com/office/drawing/2014/main" id="{E7D64793-3787-4449-8038-3C43F532D129}"/>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41927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smtClean="0"/>
              <a:t>KYSELY- TESTAA TIETOSI</a:t>
            </a: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r>
              <a:rPr lang="es-ES_tradnl" sz="2800" b="1" dirty="0" err="1" smtClean="0">
                <a:solidFill>
                  <a:schemeClr val="tx1"/>
                </a:solidFill>
                <a:latin typeface="+mn-lt"/>
              </a:rPr>
              <a:t>Mihin</a:t>
            </a:r>
            <a:r>
              <a:rPr lang="es-ES_tradnl" sz="2800" b="1" dirty="0" smtClean="0">
                <a:solidFill>
                  <a:schemeClr val="tx1"/>
                </a:solidFill>
                <a:latin typeface="+mn-lt"/>
              </a:rPr>
              <a:t> 2020 </a:t>
            </a:r>
            <a:r>
              <a:rPr lang="es-ES_tradnl" sz="2800" b="1" dirty="0" err="1" smtClean="0">
                <a:solidFill>
                  <a:schemeClr val="tx1"/>
                </a:solidFill>
                <a:latin typeface="+mn-lt"/>
              </a:rPr>
              <a:t>budjetti</a:t>
            </a:r>
            <a:r>
              <a:rPr lang="es-ES_tradnl" sz="2800" b="1" dirty="0" smtClean="0">
                <a:solidFill>
                  <a:schemeClr val="tx1"/>
                </a:solidFill>
                <a:latin typeface="+mn-lt"/>
              </a:rPr>
              <a:t> </a:t>
            </a:r>
            <a:r>
              <a:rPr lang="es-ES_tradnl" sz="2800" b="1" dirty="0" err="1" smtClean="0">
                <a:solidFill>
                  <a:schemeClr val="tx1"/>
                </a:solidFill>
                <a:latin typeface="+mn-lt"/>
              </a:rPr>
              <a:t>käytettiin</a:t>
            </a:r>
            <a:r>
              <a:rPr lang="es-ES_tradnl" sz="2800" b="1" dirty="0" smtClean="0">
                <a:solidFill>
                  <a:schemeClr val="tx1"/>
                </a:solidFill>
                <a:latin typeface="+mn-lt"/>
              </a:rPr>
              <a:t>? </a:t>
            </a:r>
            <a:r>
              <a:rPr lang="es-ES_tradnl" sz="2800" b="1" dirty="0" err="1" smtClean="0">
                <a:solidFill>
                  <a:schemeClr val="tx1"/>
                </a:solidFill>
                <a:latin typeface="+mn-lt"/>
              </a:rPr>
              <a:t>Laita</a:t>
            </a:r>
            <a:r>
              <a:rPr lang="es-ES_tradnl" sz="2800" b="1" dirty="0" smtClean="0">
                <a:solidFill>
                  <a:schemeClr val="tx1"/>
                </a:solidFill>
                <a:latin typeface="+mn-lt"/>
              </a:rPr>
              <a:t> </a:t>
            </a:r>
            <a:r>
              <a:rPr lang="es-ES_tradnl" sz="2800" b="1" dirty="0" err="1" smtClean="0">
                <a:solidFill>
                  <a:schemeClr val="tx1"/>
                </a:solidFill>
                <a:latin typeface="+mn-lt"/>
              </a:rPr>
              <a:t>otsakkeet</a:t>
            </a:r>
            <a:r>
              <a:rPr lang="es-ES_tradnl" sz="2800" b="1" dirty="0" smtClean="0">
                <a:solidFill>
                  <a:schemeClr val="tx1"/>
                </a:solidFill>
                <a:latin typeface="+mn-lt"/>
              </a:rPr>
              <a:t> </a:t>
            </a:r>
            <a:r>
              <a:rPr lang="es-ES_tradnl" sz="2800" b="1" dirty="0" err="1" smtClean="0">
                <a:solidFill>
                  <a:schemeClr val="tx1"/>
                </a:solidFill>
                <a:latin typeface="+mn-lt"/>
              </a:rPr>
              <a:t>jäsjestykseen</a:t>
            </a:r>
            <a:r>
              <a:rPr lang="es-ES_tradnl" sz="2800" b="1" dirty="0" smtClean="0">
                <a:solidFill>
                  <a:schemeClr val="tx1"/>
                </a:solidFill>
                <a:latin typeface="+mn-lt"/>
              </a:rPr>
              <a:t>…</a:t>
            </a:r>
            <a:endParaRPr lang="es-ES_tradnl" sz="2800" b="1" dirty="0">
              <a:solidFill>
                <a:schemeClr val="tx1"/>
              </a:solidFill>
              <a:latin typeface="+mn-lt"/>
            </a:endParaRPr>
          </a:p>
          <a:p>
            <a:pPr lvl="0"/>
            <a:r>
              <a:rPr lang="es-ES" sz="2800" dirty="0">
                <a:solidFill>
                  <a:schemeClr val="tx1"/>
                </a:solidFill>
                <a:latin typeface="+mn-lt"/>
              </a:rPr>
              <a:t>1. </a:t>
            </a:r>
            <a:r>
              <a:rPr lang="es-ES" sz="2800" dirty="0" err="1" smtClean="0">
                <a:solidFill>
                  <a:schemeClr val="tx1"/>
                </a:solidFill>
                <a:latin typeface="+mn-lt"/>
              </a:rPr>
              <a:t>Kasvun</a:t>
            </a:r>
            <a:r>
              <a:rPr lang="es-ES" sz="2800" dirty="0" smtClean="0">
                <a:solidFill>
                  <a:schemeClr val="tx1"/>
                </a:solidFill>
                <a:latin typeface="+mn-lt"/>
              </a:rPr>
              <a:t> ja </a:t>
            </a:r>
            <a:r>
              <a:rPr lang="es-ES" sz="2800" dirty="0" err="1" smtClean="0">
                <a:solidFill>
                  <a:schemeClr val="tx1"/>
                </a:solidFill>
                <a:latin typeface="+mn-lt"/>
              </a:rPr>
              <a:t>työn</a:t>
            </a:r>
            <a:r>
              <a:rPr lang="es-ES" sz="2800" dirty="0" smtClean="0">
                <a:solidFill>
                  <a:schemeClr val="tx1"/>
                </a:solidFill>
                <a:latin typeface="+mn-lt"/>
              </a:rPr>
              <a:t> </a:t>
            </a:r>
            <a:r>
              <a:rPr lang="es-ES" sz="2800" dirty="0" err="1" smtClean="0">
                <a:solidFill>
                  <a:schemeClr val="tx1"/>
                </a:solidFill>
                <a:latin typeface="+mn-lt"/>
              </a:rPr>
              <a:t>kilpailukykyyn</a:t>
            </a:r>
            <a:endParaRPr lang="es-ES" sz="2800" dirty="0">
              <a:solidFill>
                <a:schemeClr val="tx1"/>
              </a:solidFill>
              <a:latin typeface="+mn-lt"/>
            </a:endParaRPr>
          </a:p>
          <a:p>
            <a:pPr lvl="0"/>
            <a:r>
              <a:rPr lang="es-ES" sz="2800" dirty="0">
                <a:solidFill>
                  <a:schemeClr val="tx1"/>
                </a:solidFill>
                <a:latin typeface="+mn-lt"/>
              </a:rPr>
              <a:t>2. </a:t>
            </a:r>
            <a:r>
              <a:rPr lang="es-ES" sz="2800" dirty="0" err="1" smtClean="0">
                <a:solidFill>
                  <a:schemeClr val="tx1"/>
                </a:solidFill>
                <a:latin typeface="+mn-lt"/>
              </a:rPr>
              <a:t>Taloudellinen</a:t>
            </a:r>
            <a:r>
              <a:rPr lang="es-ES" sz="2800" dirty="0" smtClean="0">
                <a:solidFill>
                  <a:schemeClr val="tx1"/>
                </a:solidFill>
                <a:latin typeface="+mn-lt"/>
              </a:rPr>
              <a:t>,</a:t>
            </a:r>
            <a:r>
              <a:rPr lang="es-ES" sz="2800" dirty="0" smtClean="0">
                <a:solidFill>
                  <a:schemeClr val="tx1"/>
                </a:solidFill>
                <a:latin typeface="+mn-lt"/>
              </a:rPr>
              <a:t> </a:t>
            </a:r>
            <a:r>
              <a:rPr lang="es-ES" sz="2800" dirty="0" err="1" smtClean="0">
                <a:solidFill>
                  <a:schemeClr val="tx1"/>
                </a:solidFill>
                <a:latin typeface="+mn-lt"/>
              </a:rPr>
              <a:t>sosiaalinen</a:t>
            </a:r>
            <a:r>
              <a:rPr lang="es-ES" sz="2800" dirty="0" smtClean="0">
                <a:solidFill>
                  <a:schemeClr val="tx1"/>
                </a:solidFill>
                <a:latin typeface="+mn-lt"/>
              </a:rPr>
              <a:t> ja </a:t>
            </a:r>
            <a:r>
              <a:rPr lang="es-ES" sz="2800" dirty="0" err="1" smtClean="0">
                <a:solidFill>
                  <a:schemeClr val="tx1"/>
                </a:solidFill>
                <a:latin typeface="+mn-lt"/>
              </a:rPr>
              <a:t>alueellinen</a:t>
            </a:r>
            <a:r>
              <a:rPr lang="es-ES" sz="2800" dirty="0" smtClean="0">
                <a:solidFill>
                  <a:schemeClr val="tx1"/>
                </a:solidFill>
                <a:latin typeface="+mn-lt"/>
              </a:rPr>
              <a:t> </a:t>
            </a:r>
            <a:r>
              <a:rPr lang="es-ES" sz="2800" dirty="0" err="1" smtClean="0">
                <a:solidFill>
                  <a:schemeClr val="tx1"/>
                </a:solidFill>
                <a:latin typeface="+mn-lt"/>
              </a:rPr>
              <a:t>yhteenkuuluvuus</a:t>
            </a:r>
            <a:endParaRPr lang="es-ES" sz="2800" dirty="0" smtClean="0">
              <a:solidFill>
                <a:schemeClr val="tx1"/>
              </a:solidFill>
              <a:latin typeface="+mn-lt"/>
            </a:endParaRPr>
          </a:p>
          <a:p>
            <a:pPr lvl="0"/>
            <a:r>
              <a:rPr lang="es-ES" sz="2800" dirty="0" smtClean="0">
                <a:solidFill>
                  <a:schemeClr val="tx1"/>
                </a:solidFill>
                <a:latin typeface="+mn-lt"/>
              </a:rPr>
              <a:t>3</a:t>
            </a:r>
            <a:r>
              <a:rPr lang="es-ES" sz="2800" dirty="0">
                <a:solidFill>
                  <a:schemeClr val="tx1"/>
                </a:solidFill>
                <a:latin typeface="+mn-lt"/>
              </a:rPr>
              <a:t>. </a:t>
            </a:r>
            <a:r>
              <a:rPr lang="es-ES" sz="2800" dirty="0" err="1" smtClean="0">
                <a:solidFill>
                  <a:schemeClr val="tx1"/>
                </a:solidFill>
                <a:latin typeface="+mn-lt"/>
              </a:rPr>
              <a:t>Kestävään</a:t>
            </a:r>
            <a:r>
              <a:rPr lang="es-ES" sz="2800" dirty="0" smtClean="0">
                <a:solidFill>
                  <a:schemeClr val="tx1"/>
                </a:solidFill>
                <a:latin typeface="+mn-lt"/>
              </a:rPr>
              <a:t> </a:t>
            </a:r>
            <a:r>
              <a:rPr lang="es-ES" sz="2800" dirty="0" err="1" smtClean="0">
                <a:solidFill>
                  <a:schemeClr val="tx1"/>
                </a:solidFill>
                <a:latin typeface="+mn-lt"/>
              </a:rPr>
              <a:t>kehitykseen</a:t>
            </a:r>
            <a:r>
              <a:rPr lang="es-ES" sz="2800" dirty="0" smtClean="0">
                <a:solidFill>
                  <a:schemeClr val="tx1"/>
                </a:solidFill>
                <a:latin typeface="+mn-lt"/>
              </a:rPr>
              <a:t> (</a:t>
            </a:r>
            <a:r>
              <a:rPr lang="es-ES" sz="2800" dirty="0" err="1" smtClean="0">
                <a:solidFill>
                  <a:schemeClr val="tx1"/>
                </a:solidFill>
                <a:latin typeface="+mn-lt"/>
              </a:rPr>
              <a:t>luonnonvarat</a:t>
            </a:r>
            <a:r>
              <a:rPr lang="es-ES" sz="2800" dirty="0" smtClean="0">
                <a:solidFill>
                  <a:schemeClr val="tx1"/>
                </a:solidFill>
                <a:latin typeface="+mn-lt"/>
              </a:rPr>
              <a:t>)</a:t>
            </a:r>
            <a:endParaRPr lang="es-ES" sz="2800" dirty="0">
              <a:solidFill>
                <a:schemeClr val="tx1"/>
              </a:solidFill>
              <a:latin typeface="+mn-lt"/>
            </a:endParaRPr>
          </a:p>
          <a:p>
            <a:pPr lvl="0"/>
            <a:r>
              <a:rPr lang="es-ES" sz="2800" dirty="0">
                <a:solidFill>
                  <a:schemeClr val="tx1"/>
                </a:solidFill>
                <a:latin typeface="+mn-lt"/>
              </a:rPr>
              <a:t>4. </a:t>
            </a:r>
            <a:r>
              <a:rPr lang="es-ES" sz="2800" dirty="0" err="1" smtClean="0">
                <a:solidFill>
                  <a:schemeClr val="tx1"/>
                </a:solidFill>
                <a:latin typeface="+mn-lt"/>
              </a:rPr>
              <a:t>Hallintoon</a:t>
            </a:r>
            <a:endParaRPr lang="es-ES" sz="2800" dirty="0">
              <a:solidFill>
                <a:schemeClr val="tx1"/>
              </a:solidFill>
              <a:latin typeface="+mn-lt"/>
            </a:endParaRPr>
          </a:p>
          <a:p>
            <a:pPr lvl="0"/>
            <a:r>
              <a:rPr lang="es-ES" sz="2800" dirty="0">
                <a:solidFill>
                  <a:schemeClr val="tx1"/>
                </a:solidFill>
                <a:latin typeface="+mn-lt"/>
              </a:rPr>
              <a:t>5. </a:t>
            </a:r>
            <a:r>
              <a:rPr lang="es-ES" sz="2800" dirty="0" err="1" smtClean="0">
                <a:solidFill>
                  <a:schemeClr val="tx1"/>
                </a:solidFill>
                <a:latin typeface="+mn-lt"/>
              </a:rPr>
              <a:t>Turvallisuuteen</a:t>
            </a:r>
            <a:r>
              <a:rPr lang="es-ES" sz="2800" dirty="0" smtClean="0">
                <a:solidFill>
                  <a:schemeClr val="tx1"/>
                </a:solidFill>
                <a:latin typeface="+mn-lt"/>
              </a:rPr>
              <a:t> ja </a:t>
            </a:r>
            <a:r>
              <a:rPr lang="es-ES" sz="2800" dirty="0" err="1" smtClean="0">
                <a:solidFill>
                  <a:schemeClr val="tx1"/>
                </a:solidFill>
                <a:latin typeface="+mn-lt"/>
              </a:rPr>
              <a:t>kansalaisiin</a:t>
            </a:r>
            <a:endParaRPr lang="es-ES" sz="2800" dirty="0">
              <a:solidFill>
                <a:schemeClr val="tx1"/>
              </a:solidFill>
              <a:latin typeface="+mn-lt"/>
            </a:endParaRPr>
          </a:p>
          <a:p>
            <a:pPr lvl="0"/>
            <a:r>
              <a:rPr lang="es-ES" sz="2800" dirty="0">
                <a:solidFill>
                  <a:schemeClr val="tx1"/>
                </a:solidFill>
                <a:latin typeface="+mn-lt"/>
              </a:rPr>
              <a:t>6. </a:t>
            </a:r>
            <a:r>
              <a:rPr lang="fi-FI" sz="2800" dirty="0" smtClean="0">
                <a:solidFill>
                  <a:schemeClr val="tx1"/>
                </a:solidFill>
                <a:latin typeface="+mn-lt"/>
              </a:rPr>
              <a:t>Globaaliin </a:t>
            </a:r>
            <a:r>
              <a:rPr lang="fi-FI" sz="2800" dirty="0" err="1" smtClean="0">
                <a:solidFill>
                  <a:schemeClr val="tx1"/>
                </a:solidFill>
                <a:latin typeface="+mn-lt"/>
              </a:rPr>
              <a:t>eurooppaan</a:t>
            </a:r>
            <a:endParaRPr lang="en-US" sz="2800" dirty="0">
              <a:solidFill>
                <a:schemeClr val="tx1"/>
              </a:solidFill>
              <a:latin typeface="+mn-lt"/>
            </a:endParaRPr>
          </a:p>
          <a:p>
            <a:pPr algn="l"/>
            <a:endParaRPr lang="es-ES_tradnl" sz="3200" dirty="0"/>
          </a:p>
          <a:p>
            <a:pPr marL="457200" indent="-457200" algn="l">
              <a:buAutoNum type="alphaUcParenR"/>
            </a:pPr>
            <a:endParaRPr lang="en-US" sz="3200" dirty="0"/>
          </a:p>
          <a:p>
            <a:pPr algn="just"/>
            <a:endParaRPr lang="es-ES" sz="3200" dirty="0"/>
          </a:p>
        </p:txBody>
      </p:sp>
      <p:sp>
        <p:nvSpPr>
          <p:cNvPr id="4" name="Dia számának helye 3">
            <a:extLst>
              <a:ext uri="{FF2B5EF4-FFF2-40B4-BE49-F238E27FC236}">
                <a16:creationId xmlns:a16="http://schemas.microsoft.com/office/drawing/2014/main" id="{D572AA99-53A9-45C3-A183-B63043722AAD}"/>
              </a:ext>
            </a:extLst>
          </p:cNvPr>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24351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marL="457200" indent="-457200" algn="l">
              <a:buAutoNum type="alphaUcParenR"/>
            </a:pPr>
            <a:endParaRPr lang="es-ES_tradnl" sz="3200" dirty="0"/>
          </a:p>
          <a:p>
            <a:pPr algn="l"/>
            <a:endParaRPr lang="es-ES_tradnl" sz="3200" dirty="0"/>
          </a:p>
          <a:p>
            <a:pPr marL="457200" indent="-457200" algn="l">
              <a:buAutoNum type="alphaUcParenR"/>
            </a:pPr>
            <a:endParaRPr lang="en-US" sz="3200" dirty="0"/>
          </a:p>
          <a:p>
            <a:pPr algn="just"/>
            <a:endParaRPr lang="es-ES" sz="3200" dirty="0"/>
          </a:p>
        </p:txBody>
      </p:sp>
      <p:pic>
        <p:nvPicPr>
          <p:cNvPr id="5" name="Imagen 4">
            <a:extLst>
              <a:ext uri="{FF2B5EF4-FFF2-40B4-BE49-F238E27FC236}">
                <a16:creationId xmlns:a16="http://schemas.microsoft.com/office/drawing/2014/main" id="{163ED2CE-22A7-4BF8-8439-AE60A5CA10B7}"/>
              </a:ext>
            </a:extLst>
          </p:cNvPr>
          <p:cNvPicPr>
            <a:picLocks noChangeAspect="1"/>
          </p:cNvPicPr>
          <p:nvPr/>
        </p:nvPicPr>
        <p:blipFill>
          <a:blip r:embed="rId3"/>
          <a:stretch>
            <a:fillRect/>
          </a:stretch>
        </p:blipFill>
        <p:spPr>
          <a:xfrm>
            <a:off x="687849" y="233211"/>
            <a:ext cx="9967452" cy="5938989"/>
          </a:xfrm>
          <a:prstGeom prst="rect">
            <a:avLst/>
          </a:prstGeom>
        </p:spPr>
      </p:pic>
      <p:sp>
        <p:nvSpPr>
          <p:cNvPr id="4" name="Dia számának helye 3">
            <a:extLst>
              <a:ext uri="{FF2B5EF4-FFF2-40B4-BE49-F238E27FC236}">
                <a16:creationId xmlns:a16="http://schemas.microsoft.com/office/drawing/2014/main" id="{FF68A72D-6A42-42DF-A844-C58E3FC28A9E}"/>
              </a:ext>
            </a:extLst>
          </p:cNvPr>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39527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504" y="233211"/>
            <a:ext cx="9967452" cy="1450757"/>
          </a:xfrm>
        </p:spPr>
        <p:txBody>
          <a:bodyPr>
            <a:normAutofit/>
          </a:bodyPr>
          <a:lstStyle/>
          <a:p>
            <a:r>
              <a:rPr lang="es-ES_tradnl" dirty="0"/>
              <a:t>MFF 2014-2020</a:t>
            </a:r>
            <a:br>
              <a:rPr lang="es-ES_tradnl" dirty="0"/>
            </a:br>
            <a:r>
              <a:rPr lang="es-ES_tradnl" dirty="0" err="1" smtClean="0"/>
              <a:t>Ohjelmat</a:t>
            </a:r>
            <a:r>
              <a:rPr lang="es-ES_tradnl" dirty="0" smtClean="0"/>
              <a:t> </a:t>
            </a:r>
            <a:r>
              <a:rPr lang="es-ES_tradnl" dirty="0" err="1" smtClean="0"/>
              <a:t>otsakkeittain</a:t>
            </a:r>
            <a:endParaRPr lang="es-ES" dirty="0"/>
          </a:p>
        </p:txBody>
      </p:sp>
      <p:sp>
        <p:nvSpPr>
          <p:cNvPr id="5" name="Inhaltsplatzhalter 4">
            <a:extLst>
              <a:ext uri="{FF2B5EF4-FFF2-40B4-BE49-F238E27FC236}">
                <a16:creationId xmlns:a16="http://schemas.microsoft.com/office/drawing/2014/main" id="{D036693B-8688-424A-B077-6E67BB216C09}"/>
              </a:ext>
            </a:extLst>
          </p:cNvPr>
          <p:cNvSpPr>
            <a:spLocks noGrp="1"/>
          </p:cNvSpPr>
          <p:nvPr>
            <p:ph idx="1"/>
          </p:nvPr>
        </p:nvSpPr>
        <p:spPr/>
        <p:txBody>
          <a:bodyPr/>
          <a:lstStyle/>
          <a:p>
            <a:endParaRPr lang="de-DE"/>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1155032"/>
            <a:ext cx="9700752" cy="5702967"/>
          </a:xfrm>
          <a:prstGeom prst="rect">
            <a:avLst/>
          </a:prstGeom>
        </p:spPr>
      </p:pic>
      <p:sp>
        <p:nvSpPr>
          <p:cNvPr id="3" name="Dia számának helye 2">
            <a:extLst>
              <a:ext uri="{FF2B5EF4-FFF2-40B4-BE49-F238E27FC236}">
                <a16:creationId xmlns:a16="http://schemas.microsoft.com/office/drawing/2014/main" id="{46B684CA-6395-431A-83A8-D973FECD335E}"/>
              </a:ext>
            </a:extLst>
          </p:cNvPr>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40318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YLEISKATSAUS</a:t>
            </a:r>
            <a:endParaRPr lang="es-ES" dirty="0"/>
          </a:p>
        </p:txBody>
      </p:sp>
      <p:sp>
        <p:nvSpPr>
          <p:cNvPr id="3" name="Subtítulo 2"/>
          <p:cNvSpPr>
            <a:spLocks noGrp="1"/>
          </p:cNvSpPr>
          <p:nvPr>
            <p:ph idx="1"/>
          </p:nvPr>
        </p:nvSpPr>
        <p:spPr/>
        <p:txBody>
          <a:bodyPr>
            <a:normAutofit/>
          </a:bodyPr>
          <a:lstStyle/>
          <a:p>
            <a:endParaRPr lang="es-ES_tradnl" dirty="0">
              <a:solidFill>
                <a:schemeClr val="tx1"/>
              </a:solidFill>
              <a:latin typeface="+mn-lt"/>
            </a:endParaRPr>
          </a:p>
          <a:p>
            <a:pPr algn="l"/>
            <a:r>
              <a:rPr lang="es-ES_tradnl" b="1" dirty="0" smtClean="0">
                <a:solidFill>
                  <a:schemeClr val="tx1"/>
                </a:solidFill>
                <a:latin typeface="+mn-lt"/>
              </a:rPr>
              <a:t>1. MIKSI </a:t>
            </a:r>
            <a:r>
              <a:rPr lang="es-ES_tradnl" dirty="0" smtClean="0">
                <a:solidFill>
                  <a:schemeClr val="tx1"/>
                </a:solidFill>
                <a:latin typeface="+mn-lt"/>
              </a:rPr>
              <a:t>MEIDÄN PITÄÄ PUHUA EU BUDJETISTA?</a:t>
            </a:r>
            <a:endParaRPr lang="es-ES_tradnl" b="1" dirty="0">
              <a:solidFill>
                <a:schemeClr val="tx1"/>
              </a:solidFill>
              <a:latin typeface="+mn-lt"/>
            </a:endParaRPr>
          </a:p>
          <a:p>
            <a:pPr algn="l"/>
            <a:r>
              <a:rPr lang="es-ES_tradnl" b="1" dirty="0">
                <a:solidFill>
                  <a:schemeClr val="tx1"/>
                </a:solidFill>
                <a:latin typeface="+mn-lt"/>
              </a:rPr>
              <a:t>2. </a:t>
            </a:r>
            <a:r>
              <a:rPr lang="es-ES_tradnl" b="1" dirty="0" smtClean="0">
                <a:solidFill>
                  <a:schemeClr val="tx1"/>
                </a:solidFill>
                <a:latin typeface="+mn-lt"/>
              </a:rPr>
              <a:t>MILLOIN </a:t>
            </a:r>
            <a:r>
              <a:rPr lang="es-ES_tradnl" dirty="0" smtClean="0">
                <a:solidFill>
                  <a:schemeClr val="tx1"/>
                </a:solidFill>
                <a:latin typeface="+mn-lt"/>
              </a:rPr>
              <a:t>EU BUDJETISTA PÄÄTETÄÄN?</a:t>
            </a:r>
            <a:endParaRPr lang="es-ES_tradnl" dirty="0">
              <a:solidFill>
                <a:schemeClr val="tx1"/>
              </a:solidFill>
              <a:latin typeface="+mn-lt"/>
            </a:endParaRPr>
          </a:p>
          <a:p>
            <a:pPr algn="l"/>
            <a:r>
              <a:rPr lang="es-ES_tradnl" b="1" dirty="0">
                <a:solidFill>
                  <a:schemeClr val="tx1"/>
                </a:solidFill>
                <a:latin typeface="+mn-lt"/>
              </a:rPr>
              <a:t>3. </a:t>
            </a:r>
            <a:r>
              <a:rPr lang="es-ES_tradnl" b="1" dirty="0" smtClean="0">
                <a:solidFill>
                  <a:schemeClr val="tx1"/>
                </a:solidFill>
                <a:latin typeface="+mn-lt"/>
              </a:rPr>
              <a:t>KUINKA </a:t>
            </a:r>
            <a:r>
              <a:rPr lang="es-ES_tradnl" dirty="0" smtClean="0">
                <a:solidFill>
                  <a:schemeClr val="tx1"/>
                </a:solidFill>
                <a:latin typeface="+mn-lt"/>
              </a:rPr>
              <a:t>SUURI ON EU BUDJETTI?</a:t>
            </a:r>
            <a:endParaRPr lang="es-ES_tradnl" dirty="0">
              <a:solidFill>
                <a:schemeClr val="tx1"/>
              </a:solidFill>
              <a:latin typeface="+mn-lt"/>
            </a:endParaRPr>
          </a:p>
          <a:p>
            <a:pPr algn="l"/>
            <a:r>
              <a:rPr lang="es-ES_tradnl" b="1" dirty="0">
                <a:solidFill>
                  <a:schemeClr val="tx1"/>
                </a:solidFill>
                <a:latin typeface="+mn-lt"/>
              </a:rPr>
              <a:t>4. </a:t>
            </a:r>
            <a:r>
              <a:rPr lang="es-ES_tradnl" b="1" dirty="0" smtClean="0">
                <a:solidFill>
                  <a:schemeClr val="tx1"/>
                </a:solidFill>
                <a:latin typeface="+mn-lt"/>
              </a:rPr>
              <a:t>MIHIN</a:t>
            </a:r>
            <a:r>
              <a:rPr lang="es-ES_tradnl" dirty="0" smtClean="0">
                <a:solidFill>
                  <a:schemeClr val="tx1"/>
                </a:solidFill>
                <a:latin typeface="+mn-lt"/>
              </a:rPr>
              <a:t> SE KÄYTETÄÄN?</a:t>
            </a:r>
            <a:endParaRPr lang="es-ES_tradnl" dirty="0">
              <a:solidFill>
                <a:schemeClr val="tx1"/>
              </a:solidFill>
              <a:latin typeface="+mn-lt"/>
            </a:endParaRPr>
          </a:p>
          <a:p>
            <a:pPr algn="l"/>
            <a:r>
              <a:rPr lang="es-ES_tradnl" b="1" dirty="0">
                <a:solidFill>
                  <a:schemeClr val="tx1"/>
                </a:solidFill>
                <a:latin typeface="+mn-lt"/>
              </a:rPr>
              <a:t>5. </a:t>
            </a:r>
            <a:r>
              <a:rPr lang="es-ES_tradnl" b="1" dirty="0" smtClean="0">
                <a:solidFill>
                  <a:schemeClr val="tx1"/>
                </a:solidFill>
                <a:latin typeface="+mn-lt"/>
              </a:rPr>
              <a:t>MISTÄ </a:t>
            </a:r>
            <a:r>
              <a:rPr lang="es-ES_tradnl" dirty="0" smtClean="0">
                <a:solidFill>
                  <a:schemeClr val="tx1"/>
                </a:solidFill>
                <a:latin typeface="+mn-lt"/>
              </a:rPr>
              <a:t>SE MUODOSTUU?</a:t>
            </a:r>
            <a:endParaRPr lang="es-ES_tradnl" dirty="0">
              <a:solidFill>
                <a:schemeClr val="tx1"/>
              </a:solidFill>
              <a:latin typeface="+mn-lt"/>
            </a:endParaRPr>
          </a:p>
          <a:p>
            <a:pPr algn="l"/>
            <a:r>
              <a:rPr lang="es-ES_tradnl" b="1" dirty="0">
                <a:solidFill>
                  <a:schemeClr val="tx1"/>
                </a:solidFill>
                <a:latin typeface="+mn-lt"/>
              </a:rPr>
              <a:t>6. </a:t>
            </a:r>
            <a:r>
              <a:rPr lang="es-ES_tradnl" b="1" dirty="0" smtClean="0">
                <a:solidFill>
                  <a:schemeClr val="tx1"/>
                </a:solidFill>
                <a:latin typeface="+mn-lt"/>
              </a:rPr>
              <a:t>KUKA </a:t>
            </a:r>
            <a:r>
              <a:rPr lang="es-ES_tradnl" dirty="0" smtClean="0">
                <a:solidFill>
                  <a:schemeClr val="tx1"/>
                </a:solidFill>
                <a:latin typeface="+mn-lt"/>
              </a:rPr>
              <a:t>PANEE SEN TÄYTÄNTÖÖN</a:t>
            </a:r>
            <a:r>
              <a:rPr lang="es-ES_tradnl" dirty="0" smtClean="0">
                <a:solidFill>
                  <a:schemeClr val="tx1"/>
                </a:solidFill>
                <a:latin typeface="+mn-lt"/>
              </a:rPr>
              <a:t>?</a:t>
            </a:r>
            <a:endParaRPr lang="es-ES_tradnl" dirty="0">
              <a:solidFill>
                <a:schemeClr val="tx1"/>
              </a:solidFill>
              <a:latin typeface="+mn-lt"/>
            </a:endParaRPr>
          </a:p>
          <a:p>
            <a:pPr algn="l"/>
            <a:endParaRPr lang="es-ES_tradnl" dirty="0"/>
          </a:p>
          <a:p>
            <a:pPr algn="l"/>
            <a:endParaRPr lang="es-ES_tradnl" dirty="0"/>
          </a:p>
        </p:txBody>
      </p:sp>
      <p:sp>
        <p:nvSpPr>
          <p:cNvPr id="4" name="Dia számának helye 3">
            <a:extLst>
              <a:ext uri="{FF2B5EF4-FFF2-40B4-BE49-F238E27FC236}">
                <a16:creationId xmlns:a16="http://schemas.microsoft.com/office/drawing/2014/main" id="{E4EADD6B-AEDE-4A0B-AC52-B8C0071CAA79}"/>
              </a:ext>
            </a:extLst>
          </p:cNvPr>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536867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687848" y="129927"/>
            <a:ext cx="9942052" cy="5757333"/>
          </a:xfrm>
        </p:spPr>
        <p:txBody>
          <a:bodyPr>
            <a:noAutofit/>
          </a:bodyPr>
          <a:lstStyle/>
          <a:p>
            <a:pPr algn="l"/>
            <a:r>
              <a:rPr lang="en-US" sz="3000" cap="all" dirty="0" smtClean="0">
                <a:solidFill>
                  <a:prstClr val="black"/>
                </a:solidFill>
              </a:rPr>
              <a:t>OTSAKKEET YKSITYISKOHTAISESTI…</a:t>
            </a:r>
            <a:endParaRPr lang="en-US" sz="3000" cap="all" dirty="0">
              <a:solidFill>
                <a:prstClr val="black"/>
              </a:solidFill>
            </a:endParaRPr>
          </a:p>
          <a:p>
            <a:pPr algn="l"/>
            <a:endParaRPr lang="en-US" sz="3000" cap="all" dirty="0">
              <a:solidFill>
                <a:prstClr val="black"/>
              </a:solidFill>
            </a:endParaRPr>
          </a:p>
          <a:p>
            <a:pPr algn="l"/>
            <a:r>
              <a:rPr lang="en-US" sz="3000" cap="all" dirty="0" smtClean="0">
                <a:solidFill>
                  <a:schemeClr val="tx1"/>
                </a:solidFill>
                <a:latin typeface="+mn-lt"/>
              </a:rPr>
              <a:t>KESTÄVÄ KEHITYS</a:t>
            </a:r>
            <a:endParaRPr lang="en-US" sz="3000" cap="all" dirty="0">
              <a:solidFill>
                <a:schemeClr val="tx1"/>
              </a:solidFill>
              <a:latin typeface="+mn-lt"/>
            </a:endParaRPr>
          </a:p>
          <a:p>
            <a:pPr algn="l"/>
            <a:r>
              <a:rPr lang="en-US" sz="3000" b="1" dirty="0" err="1" smtClean="0">
                <a:solidFill>
                  <a:schemeClr val="tx1"/>
                </a:solidFill>
                <a:latin typeface="+mn-lt"/>
              </a:rPr>
              <a:t>Yleinen</a:t>
            </a:r>
            <a:r>
              <a:rPr lang="en-US" sz="3000" b="1" dirty="0" smtClean="0">
                <a:solidFill>
                  <a:schemeClr val="tx1"/>
                </a:solidFill>
                <a:latin typeface="+mn-lt"/>
              </a:rPr>
              <a:t> </a:t>
            </a:r>
            <a:r>
              <a:rPr lang="en-US" sz="3000" b="1" dirty="0" err="1" smtClean="0">
                <a:solidFill>
                  <a:schemeClr val="tx1"/>
                </a:solidFill>
                <a:latin typeface="+mn-lt"/>
              </a:rPr>
              <a:t>maatalouspolitiikka</a:t>
            </a:r>
            <a:r>
              <a:rPr lang="en-US" sz="3000" b="1" dirty="0" smtClean="0">
                <a:solidFill>
                  <a:schemeClr val="tx1"/>
                </a:solidFill>
                <a:latin typeface="+mn-lt"/>
              </a:rPr>
              <a:t> </a:t>
            </a:r>
            <a:r>
              <a:rPr lang="en-US" sz="3000" dirty="0" err="1" smtClean="0">
                <a:solidFill>
                  <a:schemeClr val="tx1"/>
                </a:solidFill>
                <a:latin typeface="+mn-lt"/>
              </a:rPr>
              <a:t>tukee</a:t>
            </a:r>
            <a:r>
              <a:rPr lang="en-US" sz="3000" dirty="0" smtClean="0">
                <a:solidFill>
                  <a:schemeClr val="tx1"/>
                </a:solidFill>
                <a:latin typeface="+mn-lt"/>
              </a:rPr>
              <a:t> </a:t>
            </a:r>
            <a:r>
              <a:rPr lang="en-US" sz="3000" dirty="0" err="1" smtClean="0">
                <a:solidFill>
                  <a:schemeClr val="tx1"/>
                </a:solidFill>
                <a:latin typeface="+mn-lt"/>
              </a:rPr>
              <a:t>maanviljeliöiden</a:t>
            </a:r>
            <a:r>
              <a:rPr lang="en-US" sz="3000" dirty="0" smtClean="0">
                <a:solidFill>
                  <a:schemeClr val="tx1"/>
                </a:solidFill>
                <a:latin typeface="+mn-lt"/>
              </a:rPr>
              <a:t> </a:t>
            </a:r>
            <a:r>
              <a:rPr lang="en-US" sz="3000" dirty="0" err="1" smtClean="0">
                <a:solidFill>
                  <a:schemeClr val="tx1"/>
                </a:solidFill>
                <a:latin typeface="+mn-lt"/>
              </a:rPr>
              <a:t>ansioita</a:t>
            </a:r>
            <a:r>
              <a:rPr lang="en-US" sz="3000" dirty="0" smtClean="0">
                <a:solidFill>
                  <a:schemeClr val="tx1"/>
                </a:solidFill>
                <a:latin typeface="+mn-lt"/>
              </a:rPr>
              <a:t> </a:t>
            </a:r>
            <a:r>
              <a:rPr lang="en-US" sz="3000" dirty="0" err="1" smtClean="0">
                <a:solidFill>
                  <a:schemeClr val="tx1"/>
                </a:solidFill>
                <a:latin typeface="+mn-lt"/>
              </a:rPr>
              <a:t>suorilla</a:t>
            </a:r>
            <a:r>
              <a:rPr lang="en-US" sz="3000" dirty="0" smtClean="0">
                <a:solidFill>
                  <a:schemeClr val="tx1"/>
                </a:solidFill>
                <a:latin typeface="+mn-lt"/>
              </a:rPr>
              <a:t> </a:t>
            </a:r>
            <a:r>
              <a:rPr lang="en-US" sz="3000" dirty="0" err="1" smtClean="0">
                <a:solidFill>
                  <a:schemeClr val="tx1"/>
                </a:solidFill>
                <a:latin typeface="+mn-lt"/>
              </a:rPr>
              <a:t>tuilla</a:t>
            </a:r>
            <a:r>
              <a:rPr lang="en-US" sz="3000" dirty="0" smtClean="0">
                <a:solidFill>
                  <a:schemeClr val="tx1"/>
                </a:solidFill>
                <a:latin typeface="+mn-lt"/>
              </a:rPr>
              <a:t> ja </a:t>
            </a:r>
            <a:r>
              <a:rPr lang="en-US" sz="3000" dirty="0" err="1" smtClean="0">
                <a:solidFill>
                  <a:schemeClr val="tx1"/>
                </a:solidFill>
                <a:latin typeface="+mn-lt"/>
              </a:rPr>
              <a:t>markkinointi</a:t>
            </a:r>
            <a:r>
              <a:rPr lang="en-US" sz="3000" dirty="0" smtClean="0">
                <a:solidFill>
                  <a:schemeClr val="tx1"/>
                </a:solidFill>
                <a:latin typeface="+mn-lt"/>
              </a:rPr>
              <a:t> </a:t>
            </a:r>
            <a:r>
              <a:rPr lang="en-US" sz="3000" dirty="0" err="1" smtClean="0">
                <a:solidFill>
                  <a:schemeClr val="tx1"/>
                </a:solidFill>
                <a:latin typeface="+mn-lt"/>
              </a:rPr>
              <a:t>tuilla</a:t>
            </a:r>
            <a:endParaRPr lang="en-US" sz="3000" dirty="0">
              <a:solidFill>
                <a:schemeClr val="tx1"/>
              </a:solidFill>
              <a:latin typeface="+mn-lt"/>
            </a:endParaRPr>
          </a:p>
          <a:p>
            <a:pPr algn="l"/>
            <a:r>
              <a:rPr lang="en-US" sz="3000" b="1" dirty="0" err="1" smtClean="0">
                <a:solidFill>
                  <a:schemeClr val="tx1"/>
                </a:solidFill>
                <a:latin typeface="+mn-lt"/>
              </a:rPr>
              <a:t>Euroopan</a:t>
            </a:r>
            <a:r>
              <a:rPr lang="en-US" sz="3000" b="1" dirty="0" smtClean="0">
                <a:solidFill>
                  <a:schemeClr val="tx1"/>
                </a:solidFill>
                <a:latin typeface="+mn-lt"/>
              </a:rPr>
              <a:t> </a:t>
            </a:r>
            <a:r>
              <a:rPr lang="en-US" sz="3000" b="1" dirty="0" err="1" smtClean="0">
                <a:solidFill>
                  <a:schemeClr val="tx1"/>
                </a:solidFill>
                <a:latin typeface="+mn-lt"/>
              </a:rPr>
              <a:t>merenkulku</a:t>
            </a:r>
            <a:r>
              <a:rPr lang="en-US" sz="3000" b="1" dirty="0" smtClean="0">
                <a:solidFill>
                  <a:schemeClr val="tx1"/>
                </a:solidFill>
                <a:latin typeface="+mn-lt"/>
              </a:rPr>
              <a:t> </a:t>
            </a:r>
            <a:r>
              <a:rPr lang="en-US" sz="3000" b="1" dirty="0" err="1" smtClean="0">
                <a:solidFill>
                  <a:schemeClr val="tx1"/>
                </a:solidFill>
                <a:latin typeface="+mn-lt"/>
              </a:rPr>
              <a:t>suhteet</a:t>
            </a:r>
            <a:r>
              <a:rPr lang="en-US" sz="3000" b="1" dirty="0" smtClean="0">
                <a:solidFill>
                  <a:schemeClr val="tx1"/>
                </a:solidFill>
                <a:latin typeface="+mn-lt"/>
              </a:rPr>
              <a:t> ja </a:t>
            </a:r>
            <a:r>
              <a:rPr lang="en-US" sz="3000" b="1" dirty="0" err="1" smtClean="0">
                <a:solidFill>
                  <a:schemeClr val="tx1"/>
                </a:solidFill>
                <a:latin typeface="+mn-lt"/>
              </a:rPr>
              <a:t>kalastus</a:t>
            </a:r>
            <a:r>
              <a:rPr lang="en-US" sz="3000" b="1" dirty="0" smtClean="0">
                <a:solidFill>
                  <a:schemeClr val="tx1"/>
                </a:solidFill>
                <a:latin typeface="+mn-lt"/>
              </a:rPr>
              <a:t> </a:t>
            </a:r>
            <a:r>
              <a:rPr lang="en-US" sz="3000" dirty="0" err="1" smtClean="0">
                <a:solidFill>
                  <a:schemeClr val="tx1"/>
                </a:solidFill>
                <a:latin typeface="+mn-lt"/>
              </a:rPr>
              <a:t>halinnoi</a:t>
            </a:r>
            <a:r>
              <a:rPr lang="en-US" sz="3000" dirty="0" smtClean="0">
                <a:solidFill>
                  <a:schemeClr val="tx1"/>
                </a:solidFill>
                <a:latin typeface="+mn-lt"/>
              </a:rPr>
              <a:t> </a:t>
            </a:r>
            <a:r>
              <a:rPr lang="en-US" sz="3000" dirty="0" err="1" smtClean="0">
                <a:solidFill>
                  <a:schemeClr val="tx1"/>
                </a:solidFill>
                <a:latin typeface="+mn-lt"/>
              </a:rPr>
              <a:t>euroopan</a:t>
            </a:r>
            <a:r>
              <a:rPr lang="en-US" sz="3000" dirty="0" smtClean="0">
                <a:solidFill>
                  <a:schemeClr val="tx1"/>
                </a:solidFill>
                <a:latin typeface="+mn-lt"/>
              </a:rPr>
              <a:t> </a:t>
            </a:r>
            <a:r>
              <a:rPr lang="en-US" sz="3000" dirty="0" err="1" smtClean="0">
                <a:solidFill>
                  <a:schemeClr val="tx1"/>
                </a:solidFill>
                <a:latin typeface="+mn-lt"/>
              </a:rPr>
              <a:t>kalastuslaivastoa</a:t>
            </a:r>
            <a:r>
              <a:rPr lang="en-US" sz="3000" dirty="0" smtClean="0">
                <a:solidFill>
                  <a:schemeClr val="tx1"/>
                </a:solidFill>
                <a:latin typeface="+mn-lt"/>
              </a:rPr>
              <a:t> ja </a:t>
            </a:r>
            <a:r>
              <a:rPr lang="en-US" sz="3000" dirty="0" err="1" smtClean="0">
                <a:solidFill>
                  <a:schemeClr val="tx1"/>
                </a:solidFill>
                <a:latin typeface="+mn-lt"/>
              </a:rPr>
              <a:t>kalakantojen</a:t>
            </a:r>
            <a:r>
              <a:rPr lang="en-US" sz="3000" dirty="0" smtClean="0">
                <a:solidFill>
                  <a:schemeClr val="tx1"/>
                </a:solidFill>
                <a:latin typeface="+mn-lt"/>
              </a:rPr>
              <a:t> </a:t>
            </a:r>
            <a:r>
              <a:rPr lang="en-US" sz="3000" dirty="0" err="1" smtClean="0">
                <a:solidFill>
                  <a:schemeClr val="tx1"/>
                </a:solidFill>
                <a:latin typeface="+mn-lt"/>
              </a:rPr>
              <a:t>hoitoa</a:t>
            </a:r>
            <a:endParaRPr lang="en-US" sz="3000" b="1" dirty="0">
              <a:solidFill>
                <a:schemeClr val="tx1"/>
              </a:solidFill>
              <a:latin typeface="+mn-lt"/>
            </a:endParaRPr>
          </a:p>
          <a:p>
            <a:pPr algn="l"/>
            <a:r>
              <a:rPr lang="en-US" sz="3000" b="1" dirty="0" err="1" smtClean="0">
                <a:solidFill>
                  <a:schemeClr val="tx1"/>
                </a:solidFill>
                <a:latin typeface="+mn-lt"/>
              </a:rPr>
              <a:t>Ympäristön</a:t>
            </a:r>
            <a:r>
              <a:rPr lang="en-US" sz="3000" b="1" dirty="0" smtClean="0">
                <a:solidFill>
                  <a:schemeClr val="tx1"/>
                </a:solidFill>
                <a:latin typeface="+mn-lt"/>
              </a:rPr>
              <a:t> ja </a:t>
            </a:r>
            <a:r>
              <a:rPr lang="en-US" sz="3000" b="1" dirty="0" err="1" smtClean="0">
                <a:solidFill>
                  <a:schemeClr val="tx1"/>
                </a:solidFill>
                <a:latin typeface="+mn-lt"/>
              </a:rPr>
              <a:t>ilmansuojelun</a:t>
            </a:r>
            <a:r>
              <a:rPr lang="en-US" sz="3000" b="1" dirty="0" smtClean="0">
                <a:solidFill>
                  <a:schemeClr val="tx1"/>
                </a:solidFill>
                <a:latin typeface="+mn-lt"/>
              </a:rPr>
              <a:t> </a:t>
            </a:r>
            <a:r>
              <a:rPr lang="en-US" sz="3000" b="1" dirty="0" err="1" smtClean="0">
                <a:solidFill>
                  <a:schemeClr val="tx1"/>
                </a:solidFill>
                <a:latin typeface="+mn-lt"/>
              </a:rPr>
              <a:t>ohjelma</a:t>
            </a:r>
            <a:r>
              <a:rPr lang="en-US" sz="3000" b="1" dirty="0" smtClean="0">
                <a:solidFill>
                  <a:schemeClr val="tx1"/>
                </a:solidFill>
                <a:latin typeface="+mn-lt"/>
              </a:rPr>
              <a:t> (LIFE</a:t>
            </a:r>
            <a:r>
              <a:rPr lang="en-US" sz="3000" b="1" dirty="0">
                <a:solidFill>
                  <a:schemeClr val="tx1"/>
                </a:solidFill>
                <a:latin typeface="+mn-lt"/>
              </a:rPr>
              <a:t>) </a:t>
            </a:r>
            <a:r>
              <a:rPr lang="en-US" sz="3000" dirty="0" smtClean="0">
                <a:solidFill>
                  <a:schemeClr val="tx1"/>
                </a:solidFill>
                <a:latin typeface="+mn-lt"/>
              </a:rPr>
              <a:t>EU </a:t>
            </a:r>
            <a:r>
              <a:rPr lang="en-US" sz="3000" dirty="0" err="1" smtClean="0">
                <a:solidFill>
                  <a:schemeClr val="tx1"/>
                </a:solidFill>
                <a:latin typeface="+mn-lt"/>
              </a:rPr>
              <a:t>tavoitteiden</a:t>
            </a:r>
            <a:r>
              <a:rPr lang="en-US" sz="3000" dirty="0" smtClean="0">
                <a:solidFill>
                  <a:schemeClr val="tx1"/>
                </a:solidFill>
                <a:latin typeface="+mn-lt"/>
              </a:rPr>
              <a:t> </a:t>
            </a:r>
            <a:r>
              <a:rPr lang="en-US" sz="3000" dirty="0" err="1" smtClean="0">
                <a:solidFill>
                  <a:schemeClr val="tx1"/>
                </a:solidFill>
                <a:latin typeface="+mn-lt"/>
              </a:rPr>
              <a:t>täytäntöönpanoa</a:t>
            </a:r>
            <a:r>
              <a:rPr lang="en-US" sz="3000" dirty="0" smtClean="0">
                <a:solidFill>
                  <a:schemeClr val="tx1"/>
                </a:solidFill>
                <a:latin typeface="+mn-lt"/>
              </a:rPr>
              <a:t> </a:t>
            </a:r>
            <a:r>
              <a:rPr lang="en-US" sz="3000" dirty="0" err="1" smtClean="0">
                <a:solidFill>
                  <a:schemeClr val="tx1"/>
                </a:solidFill>
                <a:latin typeface="+mn-lt"/>
              </a:rPr>
              <a:t>ko</a:t>
            </a:r>
            <a:r>
              <a:rPr lang="en-US" sz="3000" dirty="0" smtClean="0">
                <a:solidFill>
                  <a:schemeClr val="tx1"/>
                </a:solidFill>
                <a:latin typeface="+mn-lt"/>
              </a:rPr>
              <a:t>. </a:t>
            </a:r>
            <a:r>
              <a:rPr lang="en-US" sz="3000" dirty="0" err="1" smtClean="0">
                <a:solidFill>
                  <a:schemeClr val="tx1"/>
                </a:solidFill>
                <a:latin typeface="+mn-lt"/>
              </a:rPr>
              <a:t>aihealueella</a:t>
            </a:r>
            <a:r>
              <a:rPr lang="en-US" sz="3000" dirty="0" smtClean="0">
                <a:solidFill>
                  <a:schemeClr val="tx1"/>
                </a:solidFill>
                <a:latin typeface="+mn-lt"/>
              </a:rPr>
              <a:t> </a:t>
            </a:r>
          </a:p>
          <a:p>
            <a:pPr algn="l"/>
            <a:r>
              <a:rPr lang="en-US" sz="3000" b="1" dirty="0" err="1" smtClean="0">
                <a:solidFill>
                  <a:schemeClr val="tx1"/>
                </a:solidFill>
                <a:latin typeface="+mn-lt"/>
              </a:rPr>
              <a:t>Maaseudun</a:t>
            </a:r>
            <a:r>
              <a:rPr lang="en-US" sz="3000" b="1" dirty="0" smtClean="0">
                <a:solidFill>
                  <a:schemeClr val="tx1"/>
                </a:solidFill>
                <a:latin typeface="+mn-lt"/>
              </a:rPr>
              <a:t> </a:t>
            </a:r>
            <a:r>
              <a:rPr lang="en-US" sz="3000" b="1" dirty="0" err="1" smtClean="0">
                <a:solidFill>
                  <a:schemeClr val="tx1"/>
                </a:solidFill>
                <a:latin typeface="+mn-lt"/>
              </a:rPr>
              <a:t>kehittäminen</a:t>
            </a:r>
            <a:r>
              <a:rPr lang="en-US" sz="3000" b="1" dirty="0" smtClean="0">
                <a:solidFill>
                  <a:schemeClr val="tx1"/>
                </a:solidFill>
                <a:latin typeface="+mn-lt"/>
              </a:rPr>
              <a:t> </a:t>
            </a:r>
            <a:r>
              <a:rPr lang="en-US" sz="3000" dirty="0" err="1" smtClean="0">
                <a:solidFill>
                  <a:schemeClr val="tx1"/>
                </a:solidFill>
                <a:latin typeface="+mn-lt"/>
              </a:rPr>
              <a:t>maaseudun</a:t>
            </a:r>
            <a:r>
              <a:rPr lang="en-US" sz="3000" dirty="0" smtClean="0">
                <a:solidFill>
                  <a:schemeClr val="tx1"/>
                </a:solidFill>
                <a:latin typeface="+mn-lt"/>
              </a:rPr>
              <a:t> </a:t>
            </a:r>
            <a:r>
              <a:rPr lang="en-US" sz="3000" dirty="0" err="1" smtClean="0">
                <a:solidFill>
                  <a:schemeClr val="tx1"/>
                </a:solidFill>
                <a:latin typeface="+mn-lt"/>
              </a:rPr>
              <a:t>talouden</a:t>
            </a:r>
            <a:r>
              <a:rPr lang="en-US" sz="3000" dirty="0" smtClean="0">
                <a:solidFill>
                  <a:schemeClr val="tx1"/>
                </a:solidFill>
                <a:latin typeface="+mn-lt"/>
              </a:rPr>
              <a:t> </a:t>
            </a:r>
            <a:r>
              <a:rPr lang="en-US" sz="3000" dirty="0" err="1" smtClean="0">
                <a:solidFill>
                  <a:schemeClr val="tx1"/>
                </a:solidFill>
                <a:latin typeface="+mn-lt"/>
              </a:rPr>
              <a:t>kehittämiseen</a:t>
            </a:r>
            <a:endParaRPr lang="en-US" sz="3000" dirty="0">
              <a:solidFill>
                <a:schemeClr val="tx1"/>
              </a:solidFill>
              <a:latin typeface="+mn-lt"/>
            </a:endParaRPr>
          </a:p>
          <a:p>
            <a:pPr algn="l"/>
            <a:endParaRPr lang="en-US" sz="3200" dirty="0">
              <a:solidFill>
                <a:prstClr val="black"/>
              </a:solidFill>
            </a:endParaRPr>
          </a:p>
          <a:p>
            <a:pPr algn="l"/>
            <a:endParaRPr lang="en-US" sz="3200" dirty="0">
              <a:solidFill>
                <a:prstClr val="black"/>
              </a:solidFill>
            </a:endParaRPr>
          </a:p>
          <a:p>
            <a:pPr lvl="0"/>
            <a:endParaRPr lang="es-ES" sz="3200" dirty="0">
              <a:solidFill>
                <a:prstClr val="black"/>
              </a:solidFill>
            </a:endParaRPr>
          </a:p>
          <a:p>
            <a:pPr algn="l"/>
            <a:endParaRPr lang="es-ES_tradnl" sz="3200" dirty="0"/>
          </a:p>
          <a:p>
            <a:pPr marL="457200" indent="-457200" algn="l">
              <a:buAutoNum type="alphaUcParenR"/>
            </a:pPr>
            <a:endParaRPr lang="en-US" sz="3200" dirty="0"/>
          </a:p>
          <a:p>
            <a:pPr algn="just"/>
            <a:endParaRPr lang="es-ES" sz="3200" dirty="0"/>
          </a:p>
        </p:txBody>
      </p:sp>
      <p:sp>
        <p:nvSpPr>
          <p:cNvPr id="2" name="Título 1"/>
          <p:cNvSpPr>
            <a:spLocks noGrp="1"/>
          </p:cNvSpPr>
          <p:nvPr>
            <p:ph type="ctrTitle" idx="4294967295"/>
          </p:nvPr>
        </p:nvSpPr>
        <p:spPr>
          <a:xfrm>
            <a:off x="0" y="1122363"/>
            <a:ext cx="9144000" cy="46037"/>
          </a:xfrm>
        </p:spPr>
        <p:txBody>
          <a:bodyPr>
            <a:normAutofit fontScale="90000"/>
          </a:bodyPr>
          <a:lstStyle/>
          <a:p>
            <a:r>
              <a:rPr lang="es-ES_tradnl" sz="4000" b="1" dirty="0"/>
              <a:t/>
            </a:r>
            <a:br>
              <a:rPr lang="es-ES_tradnl" sz="4000" b="1" dirty="0"/>
            </a:br>
            <a:r>
              <a:rPr lang="es-ES_tradnl" sz="4000" b="1" dirty="0"/>
              <a:t/>
            </a:r>
            <a:br>
              <a:rPr lang="es-ES_tradnl" sz="4000" b="1" dirty="0"/>
            </a:br>
            <a:endParaRPr lang="es-ES" sz="4000" b="1" dirty="0"/>
          </a:p>
        </p:txBody>
      </p:sp>
      <p:pic>
        <p:nvPicPr>
          <p:cNvPr id="5" name="Imagen 4"/>
          <p:cNvPicPr>
            <a:picLocks noChangeAspect="1"/>
          </p:cNvPicPr>
          <p:nvPr/>
        </p:nvPicPr>
        <p:blipFill>
          <a:blip r:embed="rId3"/>
          <a:stretch>
            <a:fillRect/>
          </a:stretch>
        </p:blipFill>
        <p:spPr>
          <a:xfrm>
            <a:off x="7233026" y="0"/>
            <a:ext cx="2598822" cy="1540042"/>
          </a:xfrm>
          <a:prstGeom prst="rect">
            <a:avLst/>
          </a:prstGeom>
        </p:spPr>
      </p:pic>
      <p:sp>
        <p:nvSpPr>
          <p:cNvPr id="4" name="Dia számának helye 3">
            <a:extLst>
              <a:ext uri="{FF2B5EF4-FFF2-40B4-BE49-F238E27FC236}">
                <a16:creationId xmlns:a16="http://schemas.microsoft.com/office/drawing/2014/main" id="{771E8FED-0EEC-4EAA-94B2-8B613E8D6BBD}"/>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5636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a:t/>
            </a:r>
            <a:br>
              <a:rPr lang="es-ES_tradnl" sz="4000" b="1" dirty="0"/>
            </a:br>
            <a:endParaRPr lang="es-ES" sz="4000" b="1" dirty="0"/>
          </a:p>
        </p:txBody>
      </p:sp>
      <p:sp>
        <p:nvSpPr>
          <p:cNvPr id="3" name="Subtítulo 2"/>
          <p:cNvSpPr>
            <a:spLocks noGrp="1"/>
          </p:cNvSpPr>
          <p:nvPr>
            <p:ph idx="1"/>
          </p:nvPr>
        </p:nvSpPr>
        <p:spPr>
          <a:xfrm>
            <a:off x="687848" y="889233"/>
            <a:ext cx="9967452" cy="5282967"/>
          </a:xfrm>
        </p:spPr>
        <p:txBody>
          <a:bodyPr>
            <a:noAutofit/>
          </a:bodyPr>
          <a:lstStyle/>
          <a:p>
            <a:pPr algn="l"/>
            <a:r>
              <a:rPr lang="es-ES" sz="3200" dirty="0" err="1" smtClean="0">
                <a:solidFill>
                  <a:prstClr val="black"/>
                </a:solidFill>
              </a:rPr>
              <a:t>Muita</a:t>
            </a:r>
            <a:r>
              <a:rPr lang="es-ES" sz="3200" dirty="0" smtClean="0">
                <a:solidFill>
                  <a:prstClr val="black"/>
                </a:solidFill>
              </a:rPr>
              <a:t> </a:t>
            </a:r>
            <a:r>
              <a:rPr lang="es-ES" sz="3200" dirty="0" err="1" smtClean="0">
                <a:solidFill>
                  <a:prstClr val="black"/>
                </a:solidFill>
              </a:rPr>
              <a:t>esimerkkejä</a:t>
            </a:r>
            <a:r>
              <a:rPr lang="es-ES" dirty="0" smtClean="0">
                <a:solidFill>
                  <a:prstClr val="black"/>
                </a:solidFill>
              </a:rPr>
              <a:t>:</a:t>
            </a:r>
            <a:endParaRPr lang="es-ES" dirty="0">
              <a:solidFill>
                <a:prstClr val="black"/>
              </a:solidFill>
            </a:endParaRPr>
          </a:p>
          <a:p>
            <a:pPr algn="l"/>
            <a:endParaRPr lang="es-ES" dirty="0">
              <a:solidFill>
                <a:prstClr val="black"/>
              </a:solidFill>
            </a:endParaRPr>
          </a:p>
          <a:p>
            <a:pPr algn="l"/>
            <a:r>
              <a:rPr lang="en-US" sz="3200" b="1" cap="all" dirty="0" smtClean="0">
                <a:solidFill>
                  <a:schemeClr val="tx1"/>
                </a:solidFill>
                <a:latin typeface="+mn-lt"/>
              </a:rPr>
              <a:t>TALOUDELLINEN, SOSIAALINEN JA ALUEELLINEN YHTEENKUULUVUUS </a:t>
            </a:r>
            <a:r>
              <a:rPr lang="en-US" sz="3200" dirty="0" err="1" smtClean="0">
                <a:solidFill>
                  <a:schemeClr val="tx1"/>
                </a:solidFill>
                <a:latin typeface="+mn-lt"/>
              </a:rPr>
              <a:t>Koheesiorahasto</a:t>
            </a:r>
            <a:r>
              <a:rPr lang="en-US" sz="3200" dirty="0" smtClean="0">
                <a:solidFill>
                  <a:schemeClr val="tx1"/>
                </a:solidFill>
                <a:latin typeface="+mn-lt"/>
              </a:rPr>
              <a:t>, </a:t>
            </a:r>
            <a:r>
              <a:rPr lang="en-US" sz="3200" dirty="0" err="1" smtClean="0">
                <a:solidFill>
                  <a:schemeClr val="tx1"/>
                </a:solidFill>
                <a:latin typeface="+mn-lt"/>
              </a:rPr>
              <a:t>Euroopan</a:t>
            </a:r>
            <a:r>
              <a:rPr lang="en-US" sz="3200" dirty="0" smtClean="0">
                <a:solidFill>
                  <a:schemeClr val="tx1"/>
                </a:solidFill>
                <a:latin typeface="+mn-lt"/>
              </a:rPr>
              <a:t> </a:t>
            </a:r>
            <a:r>
              <a:rPr lang="en-US" sz="3200" dirty="0" err="1" smtClean="0">
                <a:solidFill>
                  <a:schemeClr val="tx1"/>
                </a:solidFill>
                <a:latin typeface="+mn-lt"/>
              </a:rPr>
              <a:t>aluekehitysrahasto</a:t>
            </a:r>
            <a:r>
              <a:rPr lang="en-US" sz="3200" dirty="0" smtClean="0">
                <a:solidFill>
                  <a:schemeClr val="tx1"/>
                </a:solidFill>
                <a:latin typeface="+mn-lt"/>
              </a:rPr>
              <a:t>, </a:t>
            </a:r>
            <a:r>
              <a:rPr lang="en-US" sz="3200" dirty="0" err="1" smtClean="0">
                <a:solidFill>
                  <a:schemeClr val="tx1"/>
                </a:solidFill>
                <a:latin typeface="+mn-lt"/>
              </a:rPr>
              <a:t>Euroopan</a:t>
            </a:r>
            <a:r>
              <a:rPr lang="en-US" sz="3200" dirty="0" smtClean="0">
                <a:solidFill>
                  <a:schemeClr val="tx1"/>
                </a:solidFill>
                <a:latin typeface="+mn-lt"/>
              </a:rPr>
              <a:t> </a:t>
            </a:r>
            <a:r>
              <a:rPr lang="en-US" sz="3200" dirty="0" err="1" smtClean="0">
                <a:solidFill>
                  <a:schemeClr val="tx1"/>
                </a:solidFill>
                <a:latin typeface="+mn-lt"/>
              </a:rPr>
              <a:t>sosiaalirahasto</a:t>
            </a:r>
            <a:r>
              <a:rPr lang="en-US" sz="3200" dirty="0" smtClean="0">
                <a:solidFill>
                  <a:schemeClr val="tx1"/>
                </a:solidFill>
                <a:latin typeface="+mn-lt"/>
              </a:rPr>
              <a:t>…</a:t>
            </a:r>
            <a:endParaRPr lang="en-US" sz="3200" dirty="0">
              <a:solidFill>
                <a:schemeClr val="tx1"/>
              </a:solidFill>
              <a:latin typeface="+mn-lt"/>
            </a:endParaRPr>
          </a:p>
          <a:p>
            <a:pPr algn="l"/>
            <a:endParaRPr lang="en-US" sz="3200" dirty="0">
              <a:solidFill>
                <a:schemeClr val="tx1"/>
              </a:solidFill>
              <a:latin typeface="+mn-lt"/>
            </a:endParaRPr>
          </a:p>
          <a:p>
            <a:pPr algn="l"/>
            <a:r>
              <a:rPr lang="en-US" sz="3200" b="1" dirty="0" err="1" smtClean="0">
                <a:solidFill>
                  <a:schemeClr val="tx1"/>
                </a:solidFill>
                <a:latin typeface="+mn-lt"/>
              </a:rPr>
              <a:t>Älykäs</a:t>
            </a:r>
            <a:r>
              <a:rPr lang="en-US" sz="3200" b="1" dirty="0" smtClean="0">
                <a:solidFill>
                  <a:schemeClr val="tx1"/>
                </a:solidFill>
                <a:latin typeface="+mn-lt"/>
              </a:rPr>
              <a:t>, </a:t>
            </a:r>
            <a:r>
              <a:rPr lang="en-US" sz="3200" b="1" dirty="0" err="1" smtClean="0">
                <a:solidFill>
                  <a:schemeClr val="tx1"/>
                </a:solidFill>
                <a:latin typeface="+mn-lt"/>
              </a:rPr>
              <a:t>kestävä</a:t>
            </a:r>
            <a:r>
              <a:rPr lang="en-US" sz="3200" b="1" dirty="0" smtClean="0">
                <a:solidFill>
                  <a:schemeClr val="tx1"/>
                </a:solidFill>
                <a:latin typeface="+mn-lt"/>
              </a:rPr>
              <a:t> ja </a:t>
            </a:r>
            <a:r>
              <a:rPr lang="en-US" sz="3200" b="1" dirty="0" err="1" smtClean="0">
                <a:solidFill>
                  <a:schemeClr val="tx1"/>
                </a:solidFill>
                <a:latin typeface="+mn-lt"/>
              </a:rPr>
              <a:t>osallistuva</a:t>
            </a:r>
            <a:r>
              <a:rPr lang="en-US" sz="3200" b="1" dirty="0" smtClean="0">
                <a:solidFill>
                  <a:schemeClr val="tx1"/>
                </a:solidFill>
                <a:latin typeface="+mn-lt"/>
              </a:rPr>
              <a:t> </a:t>
            </a:r>
            <a:r>
              <a:rPr lang="en-US" sz="3200" b="1" dirty="0" err="1" smtClean="0">
                <a:solidFill>
                  <a:schemeClr val="tx1"/>
                </a:solidFill>
                <a:latin typeface="+mn-lt"/>
              </a:rPr>
              <a:t>kasu</a:t>
            </a:r>
            <a:endParaRPr lang="en-US" sz="3200" b="1" dirty="0">
              <a:solidFill>
                <a:schemeClr val="tx1"/>
              </a:solidFill>
              <a:latin typeface="+mn-lt"/>
            </a:endParaRPr>
          </a:p>
          <a:p>
            <a:pPr algn="l"/>
            <a:r>
              <a:rPr lang="en-US" sz="3200" dirty="0" err="1" smtClean="0">
                <a:solidFill>
                  <a:schemeClr val="tx1"/>
                </a:solidFill>
                <a:latin typeface="+mn-lt"/>
              </a:rPr>
              <a:t>Yritysten</a:t>
            </a:r>
            <a:r>
              <a:rPr lang="en-US" sz="3200" dirty="0" smtClean="0">
                <a:solidFill>
                  <a:schemeClr val="tx1"/>
                </a:solidFill>
                <a:latin typeface="+mn-lt"/>
              </a:rPr>
              <a:t> </a:t>
            </a:r>
            <a:r>
              <a:rPr lang="en-US" sz="3200" dirty="0" err="1" smtClean="0">
                <a:solidFill>
                  <a:schemeClr val="tx1"/>
                </a:solidFill>
                <a:latin typeface="+mn-lt"/>
              </a:rPr>
              <a:t>kilpailukyky</a:t>
            </a:r>
            <a:r>
              <a:rPr lang="en-US" sz="3200" dirty="0" smtClean="0">
                <a:solidFill>
                  <a:schemeClr val="tx1"/>
                </a:solidFill>
                <a:latin typeface="+mn-lt"/>
              </a:rPr>
              <a:t> and </a:t>
            </a:r>
            <a:r>
              <a:rPr lang="en-US" sz="3200" dirty="0" err="1" smtClean="0">
                <a:solidFill>
                  <a:schemeClr val="tx1"/>
                </a:solidFill>
                <a:latin typeface="+mn-lt"/>
              </a:rPr>
              <a:t>SMEt</a:t>
            </a:r>
            <a:r>
              <a:rPr lang="en-US" sz="3200" dirty="0" smtClean="0">
                <a:solidFill>
                  <a:schemeClr val="tx1"/>
                </a:solidFill>
                <a:latin typeface="+mn-lt"/>
              </a:rPr>
              <a:t>, </a:t>
            </a:r>
            <a:r>
              <a:rPr lang="en-US" sz="3200" dirty="0" err="1" smtClean="0">
                <a:solidFill>
                  <a:schemeClr val="tx1"/>
                </a:solidFill>
                <a:latin typeface="+mn-lt"/>
              </a:rPr>
              <a:t>eli</a:t>
            </a:r>
            <a:r>
              <a:rPr lang="en-US" sz="3200" dirty="0" smtClean="0">
                <a:solidFill>
                  <a:schemeClr val="tx1"/>
                </a:solidFill>
                <a:latin typeface="+mn-lt"/>
              </a:rPr>
              <a:t> </a:t>
            </a:r>
            <a:r>
              <a:rPr lang="en-US" sz="3200" dirty="0" err="1" smtClean="0">
                <a:solidFill>
                  <a:schemeClr val="tx1"/>
                </a:solidFill>
                <a:latin typeface="+mn-lt"/>
              </a:rPr>
              <a:t>pienet</a:t>
            </a:r>
            <a:r>
              <a:rPr lang="en-US" sz="3200" dirty="0" smtClean="0">
                <a:solidFill>
                  <a:schemeClr val="tx1"/>
                </a:solidFill>
                <a:latin typeface="+mn-lt"/>
              </a:rPr>
              <a:t> ja </a:t>
            </a:r>
            <a:r>
              <a:rPr lang="en-US" sz="3200" dirty="0" err="1" smtClean="0">
                <a:solidFill>
                  <a:schemeClr val="tx1"/>
                </a:solidFill>
                <a:latin typeface="+mn-lt"/>
              </a:rPr>
              <a:t>keskisuuret</a:t>
            </a:r>
            <a:r>
              <a:rPr lang="en-US" sz="3200" dirty="0" smtClean="0">
                <a:solidFill>
                  <a:schemeClr val="tx1"/>
                </a:solidFill>
                <a:latin typeface="+mn-lt"/>
              </a:rPr>
              <a:t> </a:t>
            </a:r>
            <a:r>
              <a:rPr lang="en-US" sz="3200" dirty="0" err="1" smtClean="0">
                <a:solidFill>
                  <a:schemeClr val="tx1"/>
                </a:solidFill>
                <a:latin typeface="+mn-lt"/>
              </a:rPr>
              <a:t>yhtiöt</a:t>
            </a:r>
            <a:r>
              <a:rPr lang="en-US" sz="3200" dirty="0" smtClean="0">
                <a:solidFill>
                  <a:schemeClr val="tx1"/>
                </a:solidFill>
                <a:latin typeface="+mn-lt"/>
              </a:rPr>
              <a:t> </a:t>
            </a:r>
            <a:r>
              <a:rPr lang="en-US" sz="3200" dirty="0">
                <a:solidFill>
                  <a:schemeClr val="tx1"/>
                </a:solidFill>
                <a:latin typeface="+mn-lt"/>
              </a:rPr>
              <a:t>(COSME), </a:t>
            </a:r>
            <a:r>
              <a:rPr lang="en-US" sz="3200" dirty="0" err="1">
                <a:solidFill>
                  <a:schemeClr val="tx1"/>
                </a:solidFill>
                <a:latin typeface="+mn-lt"/>
              </a:rPr>
              <a:t>Hercule</a:t>
            </a:r>
            <a:r>
              <a:rPr lang="en-US" sz="3200" dirty="0">
                <a:solidFill>
                  <a:schemeClr val="tx1"/>
                </a:solidFill>
                <a:latin typeface="+mn-lt"/>
              </a:rPr>
              <a:t> III, Erasmus +, Galileo, Horizon 2020…</a:t>
            </a:r>
          </a:p>
          <a:p>
            <a:pPr algn="l"/>
            <a:endParaRPr lang="en-US" sz="3200" dirty="0">
              <a:solidFill>
                <a:prstClr val="black"/>
              </a:solidFill>
            </a:endParaRPr>
          </a:p>
          <a:p>
            <a:pPr lvl="0"/>
            <a:endParaRPr lang="es-ES" sz="3200" dirty="0">
              <a:solidFill>
                <a:prstClr val="black"/>
              </a:solidFill>
            </a:endParaRPr>
          </a:p>
          <a:p>
            <a:pPr algn="l"/>
            <a:endParaRPr lang="es-ES_tradnl" sz="3200" dirty="0"/>
          </a:p>
          <a:p>
            <a:pPr marL="457200" indent="-457200" algn="l">
              <a:buAutoNum type="alphaUcParenR"/>
            </a:pPr>
            <a:endParaRPr lang="en-US" sz="3200" dirty="0"/>
          </a:p>
          <a:p>
            <a:pPr algn="just"/>
            <a:endParaRPr lang="es-ES" sz="3200" dirty="0"/>
          </a:p>
        </p:txBody>
      </p:sp>
      <p:sp>
        <p:nvSpPr>
          <p:cNvPr id="4" name="Dia számának helye 3">
            <a:extLst>
              <a:ext uri="{FF2B5EF4-FFF2-40B4-BE49-F238E27FC236}">
                <a16:creationId xmlns:a16="http://schemas.microsoft.com/office/drawing/2014/main" id="{9C81C2AA-0F3A-4535-88B9-60D73E5B4C65}"/>
              </a:ext>
            </a:extLst>
          </p:cNvPr>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184411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a:t/>
            </a:r>
            <a:br>
              <a:rPr lang="es-ES_tradnl" sz="4000" b="1" dirty="0"/>
            </a:br>
            <a:endParaRPr lang="es-ES" sz="4000" b="1" dirty="0"/>
          </a:p>
        </p:txBody>
      </p:sp>
      <p:sp>
        <p:nvSpPr>
          <p:cNvPr id="3" name="Subtítulo 2"/>
          <p:cNvSpPr>
            <a:spLocks noGrp="1"/>
          </p:cNvSpPr>
          <p:nvPr>
            <p:ph idx="1"/>
          </p:nvPr>
        </p:nvSpPr>
        <p:spPr>
          <a:xfrm>
            <a:off x="687848" y="1224120"/>
            <a:ext cx="9776612" cy="4622333"/>
          </a:xfrm>
        </p:spPr>
        <p:txBody>
          <a:bodyPr>
            <a:noAutofit/>
          </a:bodyPr>
          <a:lstStyle/>
          <a:p>
            <a:pPr algn="l"/>
            <a:r>
              <a:rPr lang="es-ES" sz="3000" dirty="0" err="1" smtClean="0">
                <a:solidFill>
                  <a:prstClr val="black"/>
                </a:solidFill>
              </a:rPr>
              <a:t>Muita</a:t>
            </a:r>
            <a:r>
              <a:rPr lang="es-ES" sz="3000" dirty="0" smtClean="0">
                <a:solidFill>
                  <a:prstClr val="black"/>
                </a:solidFill>
              </a:rPr>
              <a:t> </a:t>
            </a:r>
            <a:r>
              <a:rPr lang="es-ES" sz="3000" dirty="0" err="1" smtClean="0">
                <a:solidFill>
                  <a:prstClr val="black"/>
                </a:solidFill>
              </a:rPr>
              <a:t>esimerkkejä</a:t>
            </a:r>
            <a:r>
              <a:rPr lang="es-ES" sz="3000" dirty="0" smtClean="0">
                <a:solidFill>
                  <a:prstClr val="black"/>
                </a:solidFill>
              </a:rPr>
              <a:t>: </a:t>
            </a:r>
            <a:endParaRPr lang="es-ES" sz="3000" dirty="0">
              <a:solidFill>
                <a:prstClr val="black"/>
              </a:solidFill>
            </a:endParaRPr>
          </a:p>
          <a:p>
            <a:pPr algn="l"/>
            <a:r>
              <a:rPr lang="en-US" sz="3200" b="1" dirty="0" smtClean="0">
                <a:solidFill>
                  <a:schemeClr val="tx1"/>
                </a:solidFill>
                <a:latin typeface="+mn-lt"/>
              </a:rPr>
              <a:t>TURVALLISUUS JA KANSALAISUUS</a:t>
            </a:r>
            <a:endParaRPr lang="en-US" sz="3200" b="1" dirty="0">
              <a:solidFill>
                <a:schemeClr val="tx1"/>
              </a:solidFill>
              <a:latin typeface="+mn-lt"/>
            </a:endParaRPr>
          </a:p>
          <a:p>
            <a:pPr algn="l"/>
            <a:r>
              <a:rPr lang="en-US" sz="3000" dirty="0" err="1" smtClean="0">
                <a:solidFill>
                  <a:schemeClr val="tx1"/>
                </a:solidFill>
                <a:latin typeface="+mn-lt"/>
              </a:rPr>
              <a:t>Turvapaikka</a:t>
            </a:r>
            <a:r>
              <a:rPr lang="en-US" sz="3000" dirty="0" smtClean="0">
                <a:solidFill>
                  <a:schemeClr val="tx1"/>
                </a:solidFill>
                <a:latin typeface="+mn-lt"/>
              </a:rPr>
              <a:t>-, </a:t>
            </a:r>
            <a:r>
              <a:rPr lang="en-US" sz="3000" dirty="0" err="1" smtClean="0">
                <a:solidFill>
                  <a:schemeClr val="tx1"/>
                </a:solidFill>
                <a:latin typeface="+mn-lt"/>
              </a:rPr>
              <a:t>maahanmuutto</a:t>
            </a:r>
            <a:r>
              <a:rPr lang="en-US" sz="3000" dirty="0" smtClean="0">
                <a:solidFill>
                  <a:schemeClr val="tx1"/>
                </a:solidFill>
                <a:latin typeface="+mn-lt"/>
              </a:rPr>
              <a:t>- ja </a:t>
            </a:r>
            <a:r>
              <a:rPr lang="en-US" sz="3000" dirty="0" err="1" smtClean="0">
                <a:solidFill>
                  <a:schemeClr val="tx1"/>
                </a:solidFill>
                <a:latin typeface="+mn-lt"/>
              </a:rPr>
              <a:t>kotouttamisrahasto</a:t>
            </a:r>
            <a:r>
              <a:rPr lang="en-US" sz="3000" dirty="0" smtClean="0">
                <a:solidFill>
                  <a:schemeClr val="tx1"/>
                </a:solidFill>
                <a:latin typeface="+mn-lt"/>
              </a:rPr>
              <a:t>, </a:t>
            </a:r>
            <a:r>
              <a:rPr lang="en-US" sz="3000" dirty="0" err="1" smtClean="0">
                <a:solidFill>
                  <a:schemeClr val="tx1"/>
                </a:solidFill>
                <a:latin typeface="+mn-lt"/>
              </a:rPr>
              <a:t>Luova</a:t>
            </a:r>
            <a:r>
              <a:rPr lang="en-US" sz="3000" dirty="0" smtClean="0">
                <a:solidFill>
                  <a:schemeClr val="tx1"/>
                </a:solidFill>
                <a:latin typeface="+mn-lt"/>
              </a:rPr>
              <a:t> </a:t>
            </a:r>
            <a:r>
              <a:rPr lang="en-US" sz="3000" dirty="0" err="1" smtClean="0">
                <a:solidFill>
                  <a:schemeClr val="tx1"/>
                </a:solidFill>
                <a:latin typeface="+mn-lt"/>
              </a:rPr>
              <a:t>Eurooppa</a:t>
            </a:r>
            <a:r>
              <a:rPr lang="en-US" sz="3000" dirty="0" smtClean="0">
                <a:solidFill>
                  <a:schemeClr val="tx1"/>
                </a:solidFill>
                <a:latin typeface="+mn-lt"/>
              </a:rPr>
              <a:t> (</a:t>
            </a:r>
            <a:r>
              <a:rPr lang="en-US" sz="3000" dirty="0" err="1" smtClean="0">
                <a:solidFill>
                  <a:schemeClr val="tx1"/>
                </a:solidFill>
                <a:latin typeface="+mn-lt"/>
              </a:rPr>
              <a:t>kulttuuri</a:t>
            </a:r>
            <a:r>
              <a:rPr lang="en-US" sz="3000" dirty="0" smtClean="0">
                <a:solidFill>
                  <a:schemeClr val="tx1"/>
                </a:solidFill>
                <a:latin typeface="+mn-lt"/>
              </a:rPr>
              <a:t> ja media), </a:t>
            </a:r>
            <a:r>
              <a:rPr lang="en-US" sz="3000" dirty="0" err="1" smtClean="0">
                <a:solidFill>
                  <a:schemeClr val="tx1"/>
                </a:solidFill>
                <a:latin typeface="+mn-lt"/>
              </a:rPr>
              <a:t>Sisäisen</a:t>
            </a:r>
            <a:r>
              <a:rPr lang="en-US" sz="3000" dirty="0" smtClean="0">
                <a:solidFill>
                  <a:schemeClr val="tx1"/>
                </a:solidFill>
                <a:latin typeface="+mn-lt"/>
              </a:rPr>
              <a:t> </a:t>
            </a:r>
            <a:r>
              <a:rPr lang="en-US" sz="3000" dirty="0" err="1" smtClean="0">
                <a:solidFill>
                  <a:schemeClr val="tx1"/>
                </a:solidFill>
                <a:latin typeface="+mn-lt"/>
              </a:rPr>
              <a:t>turvallisuuden</a:t>
            </a:r>
            <a:r>
              <a:rPr lang="en-US" sz="3000" dirty="0" smtClean="0">
                <a:solidFill>
                  <a:schemeClr val="tx1"/>
                </a:solidFill>
                <a:latin typeface="+mn-lt"/>
              </a:rPr>
              <a:t> </a:t>
            </a:r>
            <a:r>
              <a:rPr lang="en-US" sz="3000" dirty="0" err="1" smtClean="0">
                <a:solidFill>
                  <a:schemeClr val="tx1"/>
                </a:solidFill>
                <a:latin typeface="+mn-lt"/>
              </a:rPr>
              <a:t>rahasto</a:t>
            </a:r>
            <a:r>
              <a:rPr lang="en-US" sz="3000" dirty="0" smtClean="0">
                <a:solidFill>
                  <a:schemeClr val="tx1"/>
                </a:solidFill>
                <a:latin typeface="+mn-lt"/>
              </a:rPr>
              <a:t> (ISF)</a:t>
            </a:r>
            <a:endParaRPr lang="en-US" sz="3000" b="1" dirty="0">
              <a:solidFill>
                <a:schemeClr val="tx1"/>
              </a:solidFill>
              <a:latin typeface="+mn-lt"/>
            </a:endParaRPr>
          </a:p>
          <a:p>
            <a:pPr algn="l"/>
            <a:r>
              <a:rPr lang="en-US" sz="3200" b="1" dirty="0" smtClean="0">
                <a:solidFill>
                  <a:schemeClr val="tx1"/>
                </a:solidFill>
                <a:latin typeface="+mn-lt"/>
              </a:rPr>
              <a:t>GOLBAALI EUROOPPA (OHJELMAT)</a:t>
            </a:r>
            <a:endParaRPr lang="en-US" sz="3200" b="1" dirty="0">
              <a:solidFill>
                <a:schemeClr val="tx1"/>
              </a:solidFill>
              <a:latin typeface="+mn-lt"/>
            </a:endParaRPr>
          </a:p>
          <a:p>
            <a:r>
              <a:rPr lang="en-US" sz="3000" dirty="0" err="1">
                <a:solidFill>
                  <a:schemeClr val="tx1"/>
                </a:solidFill>
                <a:latin typeface="+mn-lt"/>
              </a:rPr>
              <a:t>Kehitysyhteistyön</a:t>
            </a:r>
            <a:r>
              <a:rPr lang="en-US" sz="3000" dirty="0">
                <a:solidFill>
                  <a:schemeClr val="tx1"/>
                </a:solidFill>
                <a:latin typeface="+mn-lt"/>
              </a:rPr>
              <a:t> </a:t>
            </a:r>
            <a:r>
              <a:rPr lang="en-US" sz="3000" dirty="0" err="1">
                <a:solidFill>
                  <a:schemeClr val="tx1"/>
                </a:solidFill>
                <a:latin typeface="+mn-lt"/>
              </a:rPr>
              <a:t>rahoitusväline</a:t>
            </a:r>
            <a:r>
              <a:rPr lang="en-US" sz="3000" dirty="0">
                <a:solidFill>
                  <a:schemeClr val="tx1"/>
                </a:solidFill>
                <a:latin typeface="+mn-lt"/>
              </a:rPr>
              <a:t>; </a:t>
            </a:r>
            <a:r>
              <a:rPr lang="en-US" sz="3000" dirty="0" err="1">
                <a:solidFill>
                  <a:schemeClr val="tx1"/>
                </a:solidFill>
                <a:latin typeface="+mn-lt"/>
              </a:rPr>
              <a:t>Euroopan</a:t>
            </a:r>
            <a:r>
              <a:rPr lang="en-US" sz="3000" dirty="0">
                <a:solidFill>
                  <a:schemeClr val="tx1"/>
                </a:solidFill>
                <a:latin typeface="+mn-lt"/>
              </a:rPr>
              <a:t> </a:t>
            </a:r>
            <a:r>
              <a:rPr lang="en-US" sz="3000" dirty="0" err="1">
                <a:solidFill>
                  <a:schemeClr val="tx1"/>
                </a:solidFill>
                <a:latin typeface="+mn-lt"/>
              </a:rPr>
              <a:t>naapuruusväline</a:t>
            </a:r>
            <a:r>
              <a:rPr lang="en-US" sz="3000" dirty="0">
                <a:solidFill>
                  <a:schemeClr val="tx1"/>
                </a:solidFill>
                <a:latin typeface="+mn-lt"/>
              </a:rPr>
              <a:t>, </a:t>
            </a:r>
            <a:r>
              <a:rPr lang="en-US" sz="3000" dirty="0" err="1" smtClean="0">
                <a:solidFill>
                  <a:schemeClr val="tx1"/>
                </a:solidFill>
                <a:latin typeface="+mn-lt"/>
              </a:rPr>
              <a:t>Liittymistä</a:t>
            </a:r>
            <a:r>
              <a:rPr lang="en-US" sz="3000" dirty="0" smtClean="0">
                <a:solidFill>
                  <a:schemeClr val="tx1"/>
                </a:solidFill>
                <a:latin typeface="+mn-lt"/>
              </a:rPr>
              <a:t> (</a:t>
            </a:r>
            <a:r>
              <a:rPr lang="en-US" sz="3000" dirty="0" err="1" smtClean="0">
                <a:solidFill>
                  <a:schemeClr val="tx1"/>
                </a:solidFill>
                <a:latin typeface="+mn-lt"/>
              </a:rPr>
              <a:t>EU:hun</a:t>
            </a:r>
            <a:r>
              <a:rPr lang="en-US" sz="3000" dirty="0" smtClean="0">
                <a:solidFill>
                  <a:schemeClr val="tx1"/>
                </a:solidFill>
                <a:latin typeface="+mn-lt"/>
              </a:rPr>
              <a:t>) </a:t>
            </a:r>
            <a:r>
              <a:rPr lang="en-US" sz="3000" dirty="0" err="1" smtClean="0">
                <a:solidFill>
                  <a:schemeClr val="tx1"/>
                </a:solidFill>
                <a:latin typeface="+mn-lt"/>
              </a:rPr>
              <a:t>valmisteleva</a:t>
            </a:r>
            <a:r>
              <a:rPr lang="en-US" sz="3000" dirty="0" smtClean="0">
                <a:solidFill>
                  <a:schemeClr val="tx1"/>
                </a:solidFill>
                <a:latin typeface="+mn-lt"/>
              </a:rPr>
              <a:t> </a:t>
            </a:r>
            <a:r>
              <a:rPr lang="en-US" sz="3000" dirty="0" err="1" smtClean="0">
                <a:solidFill>
                  <a:schemeClr val="tx1"/>
                </a:solidFill>
                <a:latin typeface="+mn-lt"/>
              </a:rPr>
              <a:t>tukiväline</a:t>
            </a:r>
            <a:r>
              <a:rPr lang="en-US" sz="3000" dirty="0" smtClean="0">
                <a:solidFill>
                  <a:schemeClr val="tx1"/>
                </a:solidFill>
                <a:latin typeface="+mn-lt"/>
              </a:rPr>
              <a:t> (IPA </a:t>
            </a:r>
            <a:r>
              <a:rPr lang="en-US" sz="3000" dirty="0">
                <a:solidFill>
                  <a:schemeClr val="tx1"/>
                </a:solidFill>
                <a:latin typeface="+mn-lt"/>
              </a:rPr>
              <a:t>II) </a:t>
            </a:r>
          </a:p>
          <a:p>
            <a:pPr algn="l"/>
            <a:r>
              <a:rPr lang="en-US" sz="3000" dirty="0" smtClean="0">
                <a:solidFill>
                  <a:schemeClr val="tx1"/>
                </a:solidFill>
                <a:latin typeface="+mn-lt"/>
              </a:rPr>
              <a:t>…</a:t>
            </a:r>
            <a:r>
              <a:rPr lang="fi-FI" sz="3000" dirty="0" smtClean="0">
                <a:solidFill>
                  <a:schemeClr val="tx1"/>
                </a:solidFill>
                <a:latin typeface="+mn-lt"/>
              </a:rPr>
              <a:t>EU budjetti koskee </a:t>
            </a:r>
            <a:r>
              <a:rPr lang="fi-FI" sz="3000" dirty="0" err="1" smtClean="0">
                <a:solidFill>
                  <a:schemeClr val="tx1"/>
                </a:solidFill>
                <a:latin typeface="+mn-lt"/>
              </a:rPr>
              <a:t>meita</a:t>
            </a:r>
            <a:r>
              <a:rPr lang="fi-FI" sz="3000" dirty="0" smtClean="0">
                <a:solidFill>
                  <a:schemeClr val="tx1"/>
                </a:solidFill>
                <a:latin typeface="+mn-lt"/>
              </a:rPr>
              <a:t> kaikkia</a:t>
            </a:r>
            <a:endParaRPr lang="es-ES" sz="3000" dirty="0">
              <a:solidFill>
                <a:schemeClr val="tx1"/>
              </a:solidFill>
              <a:latin typeface="+mn-lt"/>
              <a:hlinkClick r:id="rId3">
                <a:extLst>
                  <a:ext uri="{A12FA001-AC4F-418D-AE19-62706E023703}">
                    <ahyp:hlinkClr xmlns:ahyp="http://schemas.microsoft.com/office/drawing/2018/hyperlinkcolor" xmlns="" val="tx"/>
                  </a:ext>
                </a:extLst>
              </a:hlinkClick>
            </a:endParaRPr>
          </a:p>
          <a:p>
            <a:pPr lvl="0" algn="l"/>
            <a:r>
              <a:rPr lang="es-ES" sz="2500" dirty="0">
                <a:solidFill>
                  <a:prstClr val="black"/>
                </a:solidFill>
                <a:latin typeface="+mn-lt"/>
                <a:hlinkClick r:id="rId3">
                  <a:extLst>
                    <a:ext uri="{A12FA001-AC4F-418D-AE19-62706E023703}">
                      <ahyp:hlinkClr xmlns:ahyp="http://schemas.microsoft.com/office/drawing/2018/hyperlinkcolor" xmlns="" val="tx"/>
                    </a:ext>
                  </a:extLst>
                </a:hlinkClick>
              </a:rPr>
              <a:t>https://ec.europa.eu/budget/euprojects/search-projects_en</a:t>
            </a:r>
            <a:endParaRPr lang="es-ES" sz="2500" dirty="0">
              <a:solidFill>
                <a:prstClr val="black"/>
              </a:solidFill>
              <a:latin typeface="+mn-lt"/>
            </a:endParaRPr>
          </a:p>
          <a:p>
            <a:pPr algn="l"/>
            <a:endParaRPr lang="en-US" sz="3200" dirty="0">
              <a:solidFill>
                <a:prstClr val="black"/>
              </a:solidFill>
            </a:endParaRPr>
          </a:p>
          <a:p>
            <a:pPr algn="l"/>
            <a:endParaRPr lang="en-US" sz="3200" b="1" dirty="0">
              <a:solidFill>
                <a:prstClr val="black"/>
              </a:solidFill>
            </a:endParaRPr>
          </a:p>
          <a:p>
            <a:pPr algn="l"/>
            <a:endParaRPr lang="en-US" sz="3200" dirty="0">
              <a:solidFill>
                <a:prstClr val="black"/>
              </a:solidFill>
            </a:endParaRPr>
          </a:p>
          <a:p>
            <a:pPr lvl="0"/>
            <a:endParaRPr lang="es-ES" sz="3200" dirty="0">
              <a:solidFill>
                <a:prstClr val="black"/>
              </a:solidFill>
            </a:endParaRPr>
          </a:p>
          <a:p>
            <a:pPr algn="l"/>
            <a:endParaRPr lang="es-ES_tradnl" sz="3200" dirty="0"/>
          </a:p>
          <a:p>
            <a:pPr marL="457200" indent="-457200" algn="l">
              <a:buAutoNum type="alphaUcParenR"/>
            </a:pPr>
            <a:endParaRPr lang="en-US" sz="3200" dirty="0"/>
          </a:p>
          <a:p>
            <a:pPr algn="just"/>
            <a:endParaRPr lang="es-ES" sz="3200" dirty="0"/>
          </a:p>
        </p:txBody>
      </p:sp>
      <p:sp>
        <p:nvSpPr>
          <p:cNvPr id="4" name="Dia számának helye 3">
            <a:extLst>
              <a:ext uri="{FF2B5EF4-FFF2-40B4-BE49-F238E27FC236}">
                <a16:creationId xmlns:a16="http://schemas.microsoft.com/office/drawing/2014/main" id="{05716B43-0522-4CF1-87F2-45B99451508E}"/>
              </a:ext>
            </a:extLst>
          </p:cNvPr>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186541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PRIORITEETIT </a:t>
            </a:r>
            <a:r>
              <a:rPr lang="es-ES_tradnl" dirty="0"/>
              <a:t>2021-2027 MFF</a:t>
            </a:r>
            <a:endParaRPr lang="es-ES" dirty="0"/>
          </a:p>
        </p:txBody>
      </p:sp>
      <p:sp>
        <p:nvSpPr>
          <p:cNvPr id="4" name="Inhaltsplatzhalter 3">
            <a:extLst>
              <a:ext uri="{FF2B5EF4-FFF2-40B4-BE49-F238E27FC236}">
                <a16:creationId xmlns:a16="http://schemas.microsoft.com/office/drawing/2014/main" id="{E4181AF5-F616-4540-981F-FF15AE23714C}"/>
              </a:ext>
            </a:extLst>
          </p:cNvPr>
          <p:cNvSpPr>
            <a:spLocks noGrp="1"/>
          </p:cNvSpPr>
          <p:nvPr>
            <p:ph idx="1"/>
          </p:nvPr>
        </p:nvSpPr>
        <p:spPr/>
        <p:txBody>
          <a:bodyPr/>
          <a:lstStyle/>
          <a:p>
            <a:endParaRPr lang="de-DE"/>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9568"/>
            <a:ext cx="12192000" cy="5117431"/>
          </a:xfrm>
          <a:prstGeom prst="rect">
            <a:avLst/>
          </a:prstGeom>
        </p:spPr>
      </p:pic>
      <p:sp>
        <p:nvSpPr>
          <p:cNvPr id="3" name="Dia számának helye 2">
            <a:extLst>
              <a:ext uri="{FF2B5EF4-FFF2-40B4-BE49-F238E27FC236}">
                <a16:creationId xmlns:a16="http://schemas.microsoft.com/office/drawing/2014/main" id="{0D8158EE-51D7-4206-94BB-008322719198}"/>
              </a:ext>
            </a:extLst>
          </p:cNvPr>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322527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EU </a:t>
            </a:r>
            <a:r>
              <a:rPr lang="es-ES_tradnl" dirty="0" smtClean="0"/>
              <a:t>VAROJEN KÄYTTÖ </a:t>
            </a:r>
            <a:r>
              <a:rPr lang="es-ES_tradnl" dirty="0"/>
              <a:t>2021-2027 </a:t>
            </a:r>
            <a:r>
              <a:rPr lang="es-ES_tradnl" dirty="0" smtClean="0"/>
              <a:t>(</a:t>
            </a:r>
            <a:r>
              <a:rPr lang="es-ES_tradnl" dirty="0" err="1" smtClean="0"/>
              <a:t>Neuvoston</a:t>
            </a:r>
            <a:r>
              <a:rPr lang="es-ES_tradnl" dirty="0" smtClean="0"/>
              <a:t> </a:t>
            </a:r>
            <a:r>
              <a:rPr lang="es-ES_tradnl" dirty="0" err="1" smtClean="0"/>
              <a:t>hyväksymä</a:t>
            </a:r>
            <a:r>
              <a:rPr lang="es-ES_tradnl" dirty="0" smtClean="0"/>
              <a:t> </a:t>
            </a:r>
            <a:r>
              <a:rPr lang="es-ES_tradnl" dirty="0" err="1" smtClean="0"/>
              <a:t>heinäkuussa</a:t>
            </a:r>
            <a:r>
              <a:rPr lang="es-ES_tradnl" dirty="0" smtClean="0"/>
              <a:t> 2020</a:t>
            </a:r>
            <a:r>
              <a:rPr lang="es-ES_tradnl" dirty="0"/>
              <a:t>)</a:t>
            </a:r>
            <a:endParaRPr lang="es-ES"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744299388"/>
              </p:ext>
            </p:extLst>
          </p:nvPr>
        </p:nvGraphicFramePr>
        <p:xfrm>
          <a:off x="687388" y="1905000"/>
          <a:ext cx="9967912"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Dia számának helye 2">
            <a:extLst>
              <a:ext uri="{FF2B5EF4-FFF2-40B4-BE49-F238E27FC236}">
                <a16:creationId xmlns:a16="http://schemas.microsoft.com/office/drawing/2014/main" id="{8DF61E81-6ACC-4045-B485-1C9808B1C205}"/>
              </a:ext>
            </a:extLst>
          </p:cNvPr>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266234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848" y="233211"/>
            <a:ext cx="9967452" cy="746503"/>
          </a:xfrm>
        </p:spPr>
        <p:txBody>
          <a:bodyPr>
            <a:normAutofit/>
          </a:bodyPr>
          <a:lstStyle/>
          <a:p>
            <a:r>
              <a:rPr lang="es-ES_tradnl" sz="3600" dirty="0" err="1" smtClean="0"/>
              <a:t>EU:n</a:t>
            </a:r>
            <a:r>
              <a:rPr lang="es-ES_tradnl" sz="3600" dirty="0" smtClean="0"/>
              <a:t> </a:t>
            </a:r>
            <a:r>
              <a:rPr lang="es-ES_tradnl" sz="3600" dirty="0" err="1" smtClean="0"/>
              <a:t>varojen</a:t>
            </a:r>
            <a:r>
              <a:rPr lang="es-ES_tradnl" sz="3600" dirty="0" smtClean="0"/>
              <a:t> </a:t>
            </a:r>
            <a:r>
              <a:rPr lang="es-ES_tradnl" sz="3600" dirty="0" err="1" smtClean="0"/>
              <a:t>käytön</a:t>
            </a:r>
            <a:r>
              <a:rPr lang="es-ES_tradnl" sz="3600" dirty="0" smtClean="0"/>
              <a:t> </a:t>
            </a:r>
            <a:r>
              <a:rPr lang="es-ES_tradnl" sz="3600" dirty="0" err="1" smtClean="0"/>
              <a:t>jakautuminen</a:t>
            </a:r>
            <a:r>
              <a:rPr lang="es-ES_tradnl" sz="3600" dirty="0" smtClean="0"/>
              <a:t> 2021-2027</a:t>
            </a:r>
            <a:endParaRPr lang="es-ES" sz="3600" dirty="0"/>
          </a:p>
        </p:txBody>
      </p:sp>
      <p:sp>
        <p:nvSpPr>
          <p:cNvPr id="3" name="Subtítulo 2"/>
          <p:cNvSpPr>
            <a:spLocks noGrp="1"/>
          </p:cNvSpPr>
          <p:nvPr>
            <p:ph idx="1"/>
          </p:nvPr>
        </p:nvSpPr>
        <p:spPr/>
        <p:txBody>
          <a:bodyPr>
            <a:normAutofit fontScale="92500" lnSpcReduction="20000"/>
          </a:bodyPr>
          <a:lstStyle/>
          <a:p>
            <a:pPr algn="l"/>
            <a:r>
              <a:rPr lang="en-US" dirty="0" err="1" smtClean="0">
                <a:solidFill>
                  <a:schemeClr val="tx1"/>
                </a:solidFill>
                <a:latin typeface="+mn-lt"/>
              </a:rPr>
              <a:t>Varojen</a:t>
            </a:r>
            <a:r>
              <a:rPr lang="en-US" dirty="0" smtClean="0">
                <a:solidFill>
                  <a:schemeClr val="tx1"/>
                </a:solidFill>
                <a:latin typeface="+mn-lt"/>
              </a:rPr>
              <a:t> </a:t>
            </a:r>
            <a:r>
              <a:rPr lang="en-US" dirty="0" err="1" smtClean="0">
                <a:solidFill>
                  <a:schemeClr val="tx1"/>
                </a:solidFill>
                <a:latin typeface="+mn-lt"/>
              </a:rPr>
              <a:t>käytön</a:t>
            </a:r>
            <a:r>
              <a:rPr lang="en-US" dirty="0" smtClean="0">
                <a:solidFill>
                  <a:schemeClr val="tx1"/>
                </a:solidFill>
                <a:latin typeface="+mn-lt"/>
              </a:rPr>
              <a:t> </a:t>
            </a:r>
            <a:r>
              <a:rPr lang="en-US" dirty="0" err="1" smtClean="0">
                <a:solidFill>
                  <a:schemeClr val="tx1"/>
                </a:solidFill>
                <a:latin typeface="+mn-lt"/>
              </a:rPr>
              <a:t>alueet</a:t>
            </a:r>
            <a:r>
              <a:rPr lang="en-US" dirty="0" smtClean="0">
                <a:solidFill>
                  <a:schemeClr val="tx1"/>
                </a:solidFill>
                <a:latin typeface="+mn-lt"/>
              </a:rPr>
              <a:t> </a:t>
            </a:r>
            <a:r>
              <a:rPr lang="en-US" dirty="0" err="1" smtClean="0">
                <a:solidFill>
                  <a:schemeClr val="tx1"/>
                </a:solidFill>
                <a:latin typeface="+mn-lt"/>
              </a:rPr>
              <a:t>eräät</a:t>
            </a:r>
            <a:r>
              <a:rPr lang="en-US" dirty="0" smtClean="0">
                <a:solidFill>
                  <a:schemeClr val="tx1"/>
                </a:solidFill>
                <a:latin typeface="+mn-lt"/>
              </a:rPr>
              <a:t> </a:t>
            </a:r>
            <a:r>
              <a:rPr lang="en-US" dirty="0" err="1" smtClean="0">
                <a:solidFill>
                  <a:schemeClr val="tx1"/>
                </a:solidFill>
                <a:latin typeface="+mn-lt"/>
              </a:rPr>
              <a:t>välineet</a:t>
            </a:r>
            <a:r>
              <a:rPr lang="en-US" dirty="0" smtClean="0">
                <a:solidFill>
                  <a:schemeClr val="tx1"/>
                </a:solidFill>
                <a:latin typeface="+mn-lt"/>
              </a:rPr>
              <a:t> </a:t>
            </a:r>
            <a:r>
              <a:rPr lang="en-US" dirty="0" err="1" smtClean="0">
                <a:solidFill>
                  <a:schemeClr val="tx1"/>
                </a:solidFill>
                <a:latin typeface="+mn-lt"/>
              </a:rPr>
              <a:t>mukaanluettuna</a:t>
            </a:r>
            <a:r>
              <a:rPr lang="en-US" dirty="0" smtClean="0">
                <a:solidFill>
                  <a:schemeClr val="tx1"/>
                </a:solidFill>
                <a:latin typeface="+mn-lt"/>
              </a:rPr>
              <a:t>:</a:t>
            </a:r>
            <a:endParaRPr lang="en-US" dirty="0">
              <a:solidFill>
                <a:schemeClr val="tx1"/>
              </a:solidFill>
              <a:latin typeface="+mn-lt"/>
            </a:endParaRPr>
          </a:p>
          <a:p>
            <a:pPr marL="342900" indent="-342900" algn="l">
              <a:buFont typeface="Arial" panose="020B0604020202020204" pitchFamily="34" charset="0"/>
              <a:buChar char="•"/>
            </a:pPr>
            <a:r>
              <a:rPr lang="en-US" b="1" dirty="0" err="1" smtClean="0">
                <a:solidFill>
                  <a:schemeClr val="tx1"/>
                </a:solidFill>
                <a:latin typeface="+mn-lt"/>
              </a:rPr>
              <a:t>yhteismarkkina</a:t>
            </a:r>
            <a:r>
              <a:rPr lang="en-US" b="1" dirty="0" smtClean="0">
                <a:solidFill>
                  <a:schemeClr val="tx1"/>
                </a:solidFill>
                <a:latin typeface="+mn-lt"/>
              </a:rPr>
              <a:t>, </a:t>
            </a:r>
            <a:r>
              <a:rPr lang="en-US" b="1" dirty="0" err="1" smtClean="0">
                <a:solidFill>
                  <a:schemeClr val="tx1"/>
                </a:solidFill>
                <a:latin typeface="+mn-lt"/>
              </a:rPr>
              <a:t>innovaatio</a:t>
            </a:r>
            <a:r>
              <a:rPr lang="en-US" b="1" dirty="0" smtClean="0">
                <a:solidFill>
                  <a:schemeClr val="tx1"/>
                </a:solidFill>
                <a:latin typeface="+mn-lt"/>
              </a:rPr>
              <a:t> ja </a:t>
            </a:r>
            <a:r>
              <a:rPr lang="en-US" b="1" dirty="0" err="1" smtClean="0">
                <a:solidFill>
                  <a:schemeClr val="tx1"/>
                </a:solidFill>
                <a:latin typeface="+mn-lt"/>
              </a:rPr>
              <a:t>digitalisaatio</a:t>
            </a:r>
            <a:r>
              <a:rPr lang="en-US" b="1" dirty="0" smtClean="0">
                <a:solidFill>
                  <a:schemeClr val="tx1"/>
                </a:solidFill>
                <a:latin typeface="+mn-lt"/>
              </a:rPr>
              <a:t> </a:t>
            </a:r>
            <a:r>
              <a:rPr lang="en-US" dirty="0" smtClean="0">
                <a:solidFill>
                  <a:schemeClr val="tx1"/>
                </a:solidFill>
                <a:latin typeface="+mn-lt"/>
              </a:rPr>
              <a:t>(Horizon </a:t>
            </a:r>
            <a:r>
              <a:rPr lang="en-US" dirty="0">
                <a:solidFill>
                  <a:schemeClr val="tx1"/>
                </a:solidFill>
                <a:latin typeface="+mn-lt"/>
              </a:rPr>
              <a:t>Europe/</a:t>
            </a:r>
            <a:r>
              <a:rPr lang="en-US" dirty="0" err="1">
                <a:solidFill>
                  <a:schemeClr val="tx1"/>
                </a:solidFill>
                <a:latin typeface="+mn-lt"/>
              </a:rPr>
              <a:t>InvestEUfund</a:t>
            </a:r>
            <a:r>
              <a:rPr lang="en-US" dirty="0">
                <a:solidFill>
                  <a:schemeClr val="tx1"/>
                </a:solidFill>
                <a:latin typeface="+mn-lt"/>
              </a:rPr>
              <a:t>)</a:t>
            </a:r>
          </a:p>
          <a:p>
            <a:pPr marL="342900" indent="-342900" algn="l">
              <a:buFont typeface="Arial" panose="020B0604020202020204" pitchFamily="34" charset="0"/>
              <a:buChar char="•"/>
            </a:pPr>
            <a:r>
              <a:rPr lang="en-US" b="1" dirty="0" err="1" smtClean="0">
                <a:solidFill>
                  <a:schemeClr val="tx1"/>
                </a:solidFill>
                <a:latin typeface="+mn-lt"/>
              </a:rPr>
              <a:t>yhtenäisyys</a:t>
            </a:r>
            <a:r>
              <a:rPr lang="en-US" b="1" dirty="0" smtClean="0">
                <a:solidFill>
                  <a:schemeClr val="tx1"/>
                </a:solidFill>
                <a:latin typeface="+mn-lt"/>
              </a:rPr>
              <a:t>, </a:t>
            </a:r>
            <a:r>
              <a:rPr lang="en-US" b="1" dirty="0" err="1" smtClean="0">
                <a:solidFill>
                  <a:schemeClr val="tx1"/>
                </a:solidFill>
                <a:latin typeface="+mn-lt"/>
              </a:rPr>
              <a:t>kestävyys</a:t>
            </a:r>
            <a:r>
              <a:rPr lang="en-US" b="1" dirty="0" smtClean="0">
                <a:solidFill>
                  <a:schemeClr val="tx1"/>
                </a:solidFill>
                <a:latin typeface="+mn-lt"/>
              </a:rPr>
              <a:t> ja </a:t>
            </a:r>
            <a:r>
              <a:rPr lang="en-US" b="1" dirty="0" err="1" smtClean="0">
                <a:solidFill>
                  <a:schemeClr val="tx1"/>
                </a:solidFill>
                <a:latin typeface="+mn-lt"/>
              </a:rPr>
              <a:t>arvot</a:t>
            </a:r>
            <a:r>
              <a:rPr lang="en-US" b="1" dirty="0" smtClean="0">
                <a:solidFill>
                  <a:schemeClr val="tx1"/>
                </a:solidFill>
                <a:latin typeface="+mn-lt"/>
              </a:rPr>
              <a:t> </a:t>
            </a:r>
            <a:r>
              <a:rPr lang="en-US" dirty="0" smtClean="0">
                <a:solidFill>
                  <a:schemeClr val="tx1"/>
                </a:solidFill>
                <a:latin typeface="+mn-lt"/>
              </a:rPr>
              <a:t>(</a:t>
            </a:r>
            <a:r>
              <a:rPr lang="en-US" dirty="0" err="1" smtClean="0">
                <a:solidFill>
                  <a:schemeClr val="tx1"/>
                </a:solidFill>
                <a:latin typeface="+mn-lt"/>
              </a:rPr>
              <a:t>Koheesiorahasto</a:t>
            </a:r>
            <a:r>
              <a:rPr lang="en-US" dirty="0" smtClean="0">
                <a:solidFill>
                  <a:schemeClr val="tx1"/>
                </a:solidFill>
                <a:latin typeface="+mn-lt"/>
              </a:rPr>
              <a:t>/</a:t>
            </a:r>
            <a:r>
              <a:rPr lang="en-US" dirty="0" err="1" smtClean="0">
                <a:solidFill>
                  <a:schemeClr val="tx1"/>
                </a:solidFill>
                <a:latin typeface="+mn-lt"/>
              </a:rPr>
              <a:t>Elpymis</a:t>
            </a:r>
            <a:r>
              <a:rPr lang="en-US" dirty="0" smtClean="0">
                <a:solidFill>
                  <a:schemeClr val="tx1"/>
                </a:solidFill>
                <a:latin typeface="+mn-lt"/>
              </a:rPr>
              <a:t>-ja </a:t>
            </a:r>
            <a:r>
              <a:rPr lang="en-US" dirty="0" err="1" smtClean="0">
                <a:solidFill>
                  <a:schemeClr val="tx1"/>
                </a:solidFill>
                <a:latin typeface="+mn-lt"/>
              </a:rPr>
              <a:t>palautumistukiväline</a:t>
            </a:r>
            <a:r>
              <a:rPr lang="en-US" dirty="0" smtClean="0">
                <a:solidFill>
                  <a:schemeClr val="tx1"/>
                </a:solidFill>
                <a:latin typeface="+mn-lt"/>
              </a:rPr>
              <a:t>( RRF)/</a:t>
            </a:r>
            <a:r>
              <a:rPr lang="en-US" dirty="0" err="1" smtClean="0">
                <a:solidFill>
                  <a:schemeClr val="tx1"/>
                </a:solidFill>
                <a:latin typeface="+mn-lt"/>
              </a:rPr>
              <a:t>Unionin</a:t>
            </a:r>
            <a:r>
              <a:rPr lang="en-US" dirty="0" smtClean="0">
                <a:solidFill>
                  <a:schemeClr val="tx1"/>
                </a:solidFill>
                <a:latin typeface="+mn-lt"/>
              </a:rPr>
              <a:t> </a:t>
            </a:r>
            <a:r>
              <a:rPr lang="en-US" dirty="0" err="1" smtClean="0">
                <a:solidFill>
                  <a:schemeClr val="tx1"/>
                </a:solidFill>
                <a:latin typeface="+mn-lt"/>
              </a:rPr>
              <a:t>pelastuspalvelumekanismi</a:t>
            </a:r>
            <a:r>
              <a:rPr lang="en-US" dirty="0" smtClean="0">
                <a:solidFill>
                  <a:schemeClr val="tx1"/>
                </a:solidFill>
                <a:latin typeface="+mn-lt"/>
              </a:rPr>
              <a:t>, </a:t>
            </a:r>
            <a:r>
              <a:rPr lang="en-US" dirty="0" err="1" smtClean="0">
                <a:solidFill>
                  <a:schemeClr val="tx1"/>
                </a:solidFill>
                <a:latin typeface="+mn-lt"/>
              </a:rPr>
              <a:t>Terveysohjelma</a:t>
            </a:r>
            <a:r>
              <a:rPr lang="en-US" dirty="0" smtClean="0">
                <a:solidFill>
                  <a:schemeClr val="tx1"/>
                </a:solidFill>
                <a:latin typeface="+mn-lt"/>
              </a:rPr>
              <a:t>)</a:t>
            </a:r>
            <a:endParaRPr lang="en-US" dirty="0">
              <a:solidFill>
                <a:schemeClr val="tx1"/>
              </a:solidFill>
              <a:latin typeface="+mn-lt"/>
            </a:endParaRPr>
          </a:p>
          <a:p>
            <a:pPr marL="342900" indent="-342900" algn="l">
              <a:buFont typeface="Arial" panose="020B0604020202020204" pitchFamily="34" charset="0"/>
              <a:buChar char="•"/>
            </a:pPr>
            <a:r>
              <a:rPr lang="en-US" b="1" dirty="0" err="1">
                <a:solidFill>
                  <a:schemeClr val="tx1"/>
                </a:solidFill>
                <a:latin typeface="+mn-lt"/>
              </a:rPr>
              <a:t>l</a:t>
            </a:r>
            <a:r>
              <a:rPr lang="en-US" b="1" dirty="0" err="1" smtClean="0">
                <a:solidFill>
                  <a:schemeClr val="tx1"/>
                </a:solidFill>
                <a:latin typeface="+mn-lt"/>
              </a:rPr>
              <a:t>uonnonvarat</a:t>
            </a:r>
            <a:r>
              <a:rPr lang="en-US" b="1" dirty="0" smtClean="0">
                <a:solidFill>
                  <a:schemeClr val="tx1"/>
                </a:solidFill>
                <a:latin typeface="+mn-lt"/>
              </a:rPr>
              <a:t> ja </a:t>
            </a:r>
            <a:r>
              <a:rPr lang="en-US" b="1" dirty="0" err="1" smtClean="0">
                <a:solidFill>
                  <a:schemeClr val="tx1"/>
                </a:solidFill>
                <a:latin typeface="+mn-lt"/>
              </a:rPr>
              <a:t>ympäristö</a:t>
            </a:r>
            <a:r>
              <a:rPr lang="en-US" b="1" dirty="0" smtClean="0">
                <a:solidFill>
                  <a:schemeClr val="tx1"/>
                </a:solidFill>
                <a:latin typeface="+mn-lt"/>
              </a:rPr>
              <a:t> </a:t>
            </a:r>
            <a:r>
              <a:rPr lang="en-US" dirty="0" smtClean="0">
                <a:solidFill>
                  <a:schemeClr val="tx1"/>
                </a:solidFill>
                <a:latin typeface="+mn-lt"/>
              </a:rPr>
              <a:t>(</a:t>
            </a:r>
            <a:r>
              <a:rPr lang="en-US" dirty="0" err="1" smtClean="0">
                <a:solidFill>
                  <a:schemeClr val="tx1"/>
                </a:solidFill>
                <a:latin typeface="+mn-lt"/>
              </a:rPr>
              <a:t>Yhteinen</a:t>
            </a:r>
            <a:r>
              <a:rPr lang="en-US" dirty="0" smtClean="0">
                <a:solidFill>
                  <a:schemeClr val="tx1"/>
                </a:solidFill>
                <a:latin typeface="+mn-lt"/>
              </a:rPr>
              <a:t> </a:t>
            </a:r>
            <a:r>
              <a:rPr lang="en-US" dirty="0" err="1" smtClean="0">
                <a:solidFill>
                  <a:schemeClr val="tx1"/>
                </a:solidFill>
                <a:latin typeface="+mn-lt"/>
              </a:rPr>
              <a:t>maatalouspolitiikka</a:t>
            </a:r>
            <a:r>
              <a:rPr lang="en-US" dirty="0" smtClean="0">
                <a:solidFill>
                  <a:schemeClr val="tx1"/>
                </a:solidFill>
                <a:latin typeface="+mn-lt"/>
              </a:rPr>
              <a:t>( CAP)/</a:t>
            </a:r>
            <a:r>
              <a:rPr lang="en-US" dirty="0" err="1" smtClean="0">
                <a:solidFill>
                  <a:schemeClr val="tx1"/>
                </a:solidFill>
                <a:latin typeface="+mn-lt"/>
              </a:rPr>
              <a:t>Oikeudenmukaisen</a:t>
            </a:r>
            <a:r>
              <a:rPr lang="en-US" dirty="0" smtClean="0">
                <a:solidFill>
                  <a:schemeClr val="tx1"/>
                </a:solidFill>
                <a:latin typeface="+mn-lt"/>
              </a:rPr>
              <a:t> </a:t>
            </a:r>
            <a:r>
              <a:rPr lang="en-US" dirty="0" err="1" smtClean="0">
                <a:solidFill>
                  <a:schemeClr val="tx1"/>
                </a:solidFill>
                <a:latin typeface="+mn-lt"/>
              </a:rPr>
              <a:t>siirtymän</a:t>
            </a:r>
            <a:r>
              <a:rPr lang="en-US" dirty="0" smtClean="0">
                <a:solidFill>
                  <a:schemeClr val="tx1"/>
                </a:solidFill>
                <a:latin typeface="+mn-lt"/>
              </a:rPr>
              <a:t> </a:t>
            </a:r>
            <a:r>
              <a:rPr lang="en-US" dirty="0" err="1" smtClean="0">
                <a:solidFill>
                  <a:schemeClr val="tx1"/>
                </a:solidFill>
                <a:latin typeface="+mn-lt"/>
              </a:rPr>
              <a:t>rahasto</a:t>
            </a:r>
            <a:r>
              <a:rPr lang="en-US" dirty="0" smtClean="0">
                <a:solidFill>
                  <a:schemeClr val="tx1"/>
                </a:solidFill>
                <a:latin typeface="+mn-lt"/>
              </a:rPr>
              <a:t> (JFT/</a:t>
            </a:r>
            <a:r>
              <a:rPr lang="en-US" dirty="0" err="1" smtClean="0">
                <a:solidFill>
                  <a:schemeClr val="tx1"/>
                </a:solidFill>
                <a:latin typeface="+mn-lt"/>
              </a:rPr>
              <a:t>vihreä</a:t>
            </a:r>
            <a:r>
              <a:rPr lang="en-US" dirty="0" smtClean="0">
                <a:solidFill>
                  <a:schemeClr val="tx1"/>
                </a:solidFill>
                <a:latin typeface="+mn-lt"/>
              </a:rPr>
              <a:t> </a:t>
            </a:r>
            <a:r>
              <a:rPr lang="en-US" dirty="0" err="1" smtClean="0">
                <a:solidFill>
                  <a:schemeClr val="tx1"/>
                </a:solidFill>
                <a:latin typeface="+mn-lt"/>
              </a:rPr>
              <a:t>siirtymä</a:t>
            </a:r>
            <a:r>
              <a:rPr lang="en-US" dirty="0" smtClean="0">
                <a:solidFill>
                  <a:schemeClr val="tx1"/>
                </a:solidFill>
                <a:latin typeface="+mn-lt"/>
              </a:rPr>
              <a:t>)</a:t>
            </a:r>
          </a:p>
          <a:p>
            <a:pPr marL="342900" indent="-342900" algn="l">
              <a:buFont typeface="Arial" panose="020B0604020202020204" pitchFamily="34" charset="0"/>
              <a:buChar char="•"/>
            </a:pPr>
            <a:r>
              <a:rPr lang="en-US" b="1" dirty="0" err="1" smtClean="0">
                <a:solidFill>
                  <a:schemeClr val="tx1"/>
                </a:solidFill>
                <a:latin typeface="+mn-lt"/>
              </a:rPr>
              <a:t>m</a:t>
            </a:r>
            <a:r>
              <a:rPr lang="en-US" b="1" dirty="0" err="1" smtClean="0">
                <a:solidFill>
                  <a:schemeClr val="tx1"/>
                </a:solidFill>
                <a:latin typeface="+mn-lt"/>
              </a:rPr>
              <a:t>aahanmuutto</a:t>
            </a:r>
            <a:r>
              <a:rPr lang="en-US" b="1" dirty="0" smtClean="0">
                <a:solidFill>
                  <a:schemeClr val="tx1"/>
                </a:solidFill>
                <a:latin typeface="+mn-lt"/>
              </a:rPr>
              <a:t> ja </a:t>
            </a:r>
            <a:r>
              <a:rPr lang="en-US" b="1" dirty="0" err="1" smtClean="0">
                <a:solidFill>
                  <a:schemeClr val="tx1"/>
                </a:solidFill>
                <a:latin typeface="+mn-lt"/>
              </a:rPr>
              <a:t>rajavalvonta</a:t>
            </a:r>
            <a:r>
              <a:rPr lang="en-US" b="1" dirty="0" smtClean="0">
                <a:solidFill>
                  <a:schemeClr val="tx1"/>
                </a:solidFill>
                <a:latin typeface="+mn-lt"/>
              </a:rPr>
              <a:t> </a:t>
            </a:r>
            <a:r>
              <a:rPr lang="en-US" dirty="0" smtClean="0">
                <a:solidFill>
                  <a:schemeClr val="tx1"/>
                </a:solidFill>
                <a:latin typeface="+mn-lt"/>
              </a:rPr>
              <a:t>(</a:t>
            </a:r>
            <a:r>
              <a:rPr lang="en-US" dirty="0" err="1" smtClean="0">
                <a:solidFill>
                  <a:schemeClr val="tx1"/>
                </a:solidFill>
                <a:latin typeface="+mn-lt"/>
              </a:rPr>
              <a:t>Turvapaikka</a:t>
            </a:r>
            <a:r>
              <a:rPr lang="en-US" dirty="0" smtClean="0">
                <a:solidFill>
                  <a:schemeClr val="tx1"/>
                </a:solidFill>
                <a:latin typeface="+mn-lt"/>
              </a:rPr>
              <a:t>- ja </a:t>
            </a:r>
            <a:r>
              <a:rPr lang="en-US" dirty="0" err="1" smtClean="0">
                <a:solidFill>
                  <a:schemeClr val="tx1"/>
                </a:solidFill>
                <a:latin typeface="+mn-lt"/>
              </a:rPr>
              <a:t>maahanmuuttorahasto</a:t>
            </a:r>
            <a:r>
              <a:rPr lang="en-US" dirty="0" smtClean="0">
                <a:solidFill>
                  <a:schemeClr val="tx1"/>
                </a:solidFill>
                <a:latin typeface="+mn-lt"/>
              </a:rPr>
              <a:t>/</a:t>
            </a:r>
            <a:r>
              <a:rPr lang="en-US" dirty="0" err="1" smtClean="0">
                <a:solidFill>
                  <a:schemeClr val="tx1"/>
                </a:solidFill>
                <a:latin typeface="+mn-lt"/>
              </a:rPr>
              <a:t>Yhdennetyn</a:t>
            </a:r>
            <a:r>
              <a:rPr lang="en-US" dirty="0" smtClean="0">
                <a:solidFill>
                  <a:schemeClr val="tx1"/>
                </a:solidFill>
                <a:latin typeface="+mn-lt"/>
              </a:rPr>
              <a:t> </a:t>
            </a:r>
            <a:r>
              <a:rPr lang="en-US" dirty="0" err="1" smtClean="0">
                <a:solidFill>
                  <a:schemeClr val="tx1"/>
                </a:solidFill>
                <a:latin typeface="+mn-lt"/>
              </a:rPr>
              <a:t>rajaturvallisuuden</a:t>
            </a:r>
            <a:r>
              <a:rPr lang="en-US" dirty="0" smtClean="0">
                <a:solidFill>
                  <a:schemeClr val="tx1"/>
                </a:solidFill>
                <a:latin typeface="+mn-lt"/>
              </a:rPr>
              <a:t> </a:t>
            </a:r>
            <a:r>
              <a:rPr lang="en-US" dirty="0" err="1" smtClean="0">
                <a:solidFill>
                  <a:schemeClr val="tx1"/>
                </a:solidFill>
                <a:latin typeface="+mn-lt"/>
              </a:rPr>
              <a:t>rahasto</a:t>
            </a:r>
            <a:r>
              <a:rPr lang="en-US" dirty="0" smtClean="0">
                <a:solidFill>
                  <a:schemeClr val="tx1"/>
                </a:solidFill>
                <a:latin typeface="+mn-lt"/>
              </a:rPr>
              <a:t>(BMVI))</a:t>
            </a:r>
          </a:p>
          <a:p>
            <a:pPr marL="342900" indent="-342900" algn="l">
              <a:buFont typeface="Arial" panose="020B0604020202020204" pitchFamily="34" charset="0"/>
              <a:buChar char="•"/>
            </a:pPr>
            <a:r>
              <a:rPr lang="en-US" b="1" dirty="0" err="1" smtClean="0">
                <a:solidFill>
                  <a:schemeClr val="tx1"/>
                </a:solidFill>
                <a:latin typeface="+mn-lt"/>
              </a:rPr>
              <a:t>turvallisuus</a:t>
            </a:r>
            <a:r>
              <a:rPr lang="en-US" b="1" dirty="0" smtClean="0">
                <a:solidFill>
                  <a:schemeClr val="tx1"/>
                </a:solidFill>
                <a:latin typeface="+mn-lt"/>
              </a:rPr>
              <a:t> </a:t>
            </a:r>
            <a:r>
              <a:rPr lang="en-US" b="1" dirty="0" err="1" smtClean="0">
                <a:solidFill>
                  <a:schemeClr val="tx1"/>
                </a:solidFill>
                <a:latin typeface="+mn-lt"/>
              </a:rPr>
              <a:t>puolustus</a:t>
            </a:r>
            <a:r>
              <a:rPr lang="en-US" b="1" dirty="0" smtClean="0">
                <a:solidFill>
                  <a:schemeClr val="tx1"/>
                </a:solidFill>
                <a:latin typeface="+mn-lt"/>
              </a:rPr>
              <a:t> </a:t>
            </a:r>
            <a:r>
              <a:rPr lang="en-US" b="1" dirty="0" smtClean="0">
                <a:solidFill>
                  <a:schemeClr val="tx1"/>
                </a:solidFill>
                <a:latin typeface="+mn-lt"/>
              </a:rPr>
              <a:t> </a:t>
            </a:r>
            <a:r>
              <a:rPr lang="en-US" dirty="0" smtClean="0">
                <a:solidFill>
                  <a:schemeClr val="tx1"/>
                </a:solidFill>
                <a:latin typeface="+mn-lt"/>
              </a:rPr>
              <a:t>(</a:t>
            </a:r>
            <a:r>
              <a:rPr lang="en-US" dirty="0" err="1" smtClean="0">
                <a:solidFill>
                  <a:schemeClr val="tx1"/>
                </a:solidFill>
                <a:latin typeface="+mn-lt"/>
              </a:rPr>
              <a:t>Euroopan</a:t>
            </a:r>
            <a:r>
              <a:rPr lang="en-US" dirty="0" smtClean="0">
                <a:solidFill>
                  <a:schemeClr val="tx1"/>
                </a:solidFill>
                <a:latin typeface="+mn-lt"/>
              </a:rPr>
              <a:t> </a:t>
            </a:r>
            <a:r>
              <a:rPr lang="en-US" dirty="0" err="1" smtClean="0">
                <a:solidFill>
                  <a:schemeClr val="tx1"/>
                </a:solidFill>
                <a:latin typeface="+mn-lt"/>
              </a:rPr>
              <a:t>pulustusrahasto</a:t>
            </a:r>
            <a:r>
              <a:rPr lang="en-US" dirty="0" smtClean="0">
                <a:solidFill>
                  <a:schemeClr val="tx1"/>
                </a:solidFill>
                <a:latin typeface="+mn-lt"/>
              </a:rPr>
              <a:t>/ </a:t>
            </a:r>
            <a:r>
              <a:rPr lang="en-US" dirty="0" err="1" smtClean="0">
                <a:solidFill>
                  <a:schemeClr val="tx1"/>
                </a:solidFill>
                <a:latin typeface="+mn-lt"/>
              </a:rPr>
              <a:t>Sisäisen</a:t>
            </a:r>
            <a:r>
              <a:rPr lang="en-US" dirty="0" smtClean="0">
                <a:solidFill>
                  <a:schemeClr val="tx1"/>
                </a:solidFill>
                <a:latin typeface="+mn-lt"/>
              </a:rPr>
              <a:t> </a:t>
            </a:r>
            <a:r>
              <a:rPr lang="en-US" dirty="0" err="1" smtClean="0">
                <a:solidFill>
                  <a:schemeClr val="tx1"/>
                </a:solidFill>
                <a:latin typeface="+mn-lt"/>
              </a:rPr>
              <a:t>turvallisuuden</a:t>
            </a:r>
            <a:r>
              <a:rPr lang="en-US" dirty="0" smtClean="0">
                <a:solidFill>
                  <a:schemeClr val="tx1"/>
                </a:solidFill>
                <a:latin typeface="+mn-lt"/>
              </a:rPr>
              <a:t> </a:t>
            </a:r>
            <a:r>
              <a:rPr lang="en-US" dirty="0" err="1" smtClean="0">
                <a:solidFill>
                  <a:schemeClr val="tx1"/>
                </a:solidFill>
                <a:latin typeface="+mn-lt"/>
              </a:rPr>
              <a:t>rahasto</a:t>
            </a:r>
            <a:r>
              <a:rPr lang="en-US" dirty="0" smtClean="0">
                <a:solidFill>
                  <a:schemeClr val="tx1"/>
                </a:solidFill>
                <a:latin typeface="+mn-lt"/>
              </a:rPr>
              <a:t>)</a:t>
            </a:r>
            <a:endParaRPr lang="en-US" dirty="0">
              <a:solidFill>
                <a:schemeClr val="tx1"/>
              </a:solidFill>
              <a:latin typeface="+mn-lt"/>
            </a:endParaRPr>
          </a:p>
          <a:p>
            <a:pPr marL="342900" indent="-342900">
              <a:buFont typeface="Arial" panose="020B0604020202020204" pitchFamily="34" charset="0"/>
              <a:buChar char="•"/>
            </a:pPr>
            <a:r>
              <a:rPr lang="en-US" b="1" dirty="0" err="1">
                <a:solidFill>
                  <a:schemeClr val="tx1"/>
                </a:solidFill>
                <a:latin typeface="+mn-lt"/>
              </a:rPr>
              <a:t>l</a:t>
            </a:r>
            <a:r>
              <a:rPr lang="en-US" b="1" dirty="0" err="1" smtClean="0">
                <a:solidFill>
                  <a:schemeClr val="tx1"/>
                </a:solidFill>
                <a:latin typeface="+mn-lt"/>
              </a:rPr>
              <a:t>ähiympäristö</a:t>
            </a:r>
            <a:r>
              <a:rPr lang="en-US" b="1" dirty="0" smtClean="0">
                <a:solidFill>
                  <a:schemeClr val="tx1"/>
                </a:solidFill>
                <a:latin typeface="+mn-lt"/>
              </a:rPr>
              <a:t> ja </a:t>
            </a:r>
            <a:r>
              <a:rPr lang="en-US" b="1" dirty="0" err="1" smtClean="0">
                <a:solidFill>
                  <a:schemeClr val="tx1"/>
                </a:solidFill>
                <a:latin typeface="+mn-lt"/>
              </a:rPr>
              <a:t>maailma</a:t>
            </a:r>
            <a:r>
              <a:rPr lang="en-US" b="1" dirty="0" smtClean="0">
                <a:solidFill>
                  <a:schemeClr val="tx1"/>
                </a:solidFill>
                <a:latin typeface="+mn-lt"/>
              </a:rPr>
              <a:t> </a:t>
            </a:r>
            <a:r>
              <a:rPr lang="en-US" dirty="0" smtClean="0">
                <a:solidFill>
                  <a:schemeClr val="tx1"/>
                </a:solidFill>
                <a:latin typeface="+mn-lt"/>
              </a:rPr>
              <a:t>(</a:t>
            </a:r>
            <a:r>
              <a:rPr lang="fi-FI" dirty="0" smtClean="0">
                <a:solidFill>
                  <a:schemeClr val="tx1"/>
                </a:solidFill>
                <a:latin typeface="+mn-lt"/>
              </a:rPr>
              <a:t>N</a:t>
            </a:r>
            <a:r>
              <a:rPr lang="fi-FI" dirty="0" smtClean="0">
                <a:solidFill>
                  <a:schemeClr val="tx1"/>
                </a:solidFill>
                <a:latin typeface="+mn-lt"/>
              </a:rPr>
              <a:t>aapuruus-</a:t>
            </a:r>
            <a:r>
              <a:rPr lang="fi-FI" dirty="0">
                <a:solidFill>
                  <a:schemeClr val="tx1"/>
                </a:solidFill>
                <a:latin typeface="+mn-lt"/>
              </a:rPr>
              <a:t>, kehitys- ja kansainvälisen yhteistyön </a:t>
            </a:r>
            <a:r>
              <a:rPr lang="fi-FI" dirty="0" smtClean="0">
                <a:solidFill>
                  <a:schemeClr val="tx1"/>
                </a:solidFill>
                <a:latin typeface="+mn-lt"/>
              </a:rPr>
              <a:t>väline</a:t>
            </a:r>
            <a:r>
              <a:rPr lang="en-US" dirty="0" smtClean="0">
                <a:solidFill>
                  <a:schemeClr val="tx1"/>
                </a:solidFill>
                <a:latin typeface="+mn-lt"/>
              </a:rPr>
              <a:t>/ </a:t>
            </a:r>
            <a:r>
              <a:rPr lang="en-US" dirty="0" err="1" smtClean="0">
                <a:solidFill>
                  <a:schemeClr val="tx1"/>
                </a:solidFill>
                <a:latin typeface="+mn-lt"/>
              </a:rPr>
              <a:t>Humanitaarisen</a:t>
            </a:r>
            <a:r>
              <a:rPr lang="en-US" dirty="0" smtClean="0">
                <a:solidFill>
                  <a:schemeClr val="tx1"/>
                </a:solidFill>
                <a:latin typeface="+mn-lt"/>
              </a:rPr>
              <a:t> </a:t>
            </a:r>
            <a:r>
              <a:rPr lang="en-US" dirty="0" err="1" smtClean="0">
                <a:solidFill>
                  <a:schemeClr val="tx1"/>
                </a:solidFill>
                <a:latin typeface="+mn-lt"/>
              </a:rPr>
              <a:t>avun</a:t>
            </a:r>
            <a:r>
              <a:rPr lang="en-US" dirty="0" smtClean="0">
                <a:solidFill>
                  <a:schemeClr val="tx1"/>
                </a:solidFill>
                <a:latin typeface="+mn-lt"/>
              </a:rPr>
              <a:t> </a:t>
            </a:r>
            <a:r>
              <a:rPr lang="en-US" dirty="0" err="1" smtClean="0">
                <a:solidFill>
                  <a:schemeClr val="tx1"/>
                </a:solidFill>
                <a:latin typeface="+mn-lt"/>
              </a:rPr>
              <a:t>väline</a:t>
            </a:r>
            <a:r>
              <a:rPr lang="en-US" dirty="0" smtClean="0">
                <a:solidFill>
                  <a:schemeClr val="tx1"/>
                </a:solidFill>
                <a:latin typeface="+mn-lt"/>
              </a:rPr>
              <a:t>)</a:t>
            </a:r>
            <a:endParaRPr lang="en-US" dirty="0">
              <a:solidFill>
                <a:schemeClr val="tx1"/>
              </a:solidFill>
              <a:latin typeface="+mn-lt"/>
            </a:endParaRPr>
          </a:p>
          <a:p>
            <a:pPr marL="342900" indent="-342900" algn="l">
              <a:buFont typeface="Arial" panose="020B0604020202020204" pitchFamily="34" charset="0"/>
              <a:buChar char="•"/>
            </a:pPr>
            <a:r>
              <a:rPr lang="en-US" b="1" dirty="0" err="1" smtClean="0">
                <a:solidFill>
                  <a:schemeClr val="tx1"/>
                </a:solidFill>
                <a:latin typeface="+mn-lt"/>
              </a:rPr>
              <a:t>Euroopan</a:t>
            </a:r>
            <a:r>
              <a:rPr lang="en-US" b="1" dirty="0" smtClean="0">
                <a:solidFill>
                  <a:schemeClr val="tx1"/>
                </a:solidFill>
                <a:latin typeface="+mn-lt"/>
              </a:rPr>
              <a:t> </a:t>
            </a:r>
            <a:r>
              <a:rPr lang="en-US" b="1" dirty="0" err="1" smtClean="0">
                <a:solidFill>
                  <a:schemeClr val="tx1"/>
                </a:solidFill>
                <a:latin typeface="+mn-lt"/>
              </a:rPr>
              <a:t>julkinen</a:t>
            </a:r>
            <a:r>
              <a:rPr lang="en-US" b="1" dirty="0" smtClean="0">
                <a:solidFill>
                  <a:schemeClr val="tx1"/>
                </a:solidFill>
                <a:latin typeface="+mn-lt"/>
              </a:rPr>
              <a:t> </a:t>
            </a:r>
            <a:r>
              <a:rPr lang="en-US" b="1" dirty="0" err="1" smtClean="0">
                <a:solidFill>
                  <a:schemeClr val="tx1"/>
                </a:solidFill>
                <a:latin typeface="+mn-lt"/>
              </a:rPr>
              <a:t>hallinto</a:t>
            </a:r>
            <a:endParaRPr lang="en-US" dirty="0">
              <a:solidFill>
                <a:schemeClr val="tx1"/>
              </a:solidFill>
              <a:latin typeface="+mn-lt"/>
            </a:endParaRPr>
          </a:p>
          <a:p>
            <a:pPr algn="l"/>
            <a:r>
              <a:rPr lang="en-US" dirty="0">
                <a:solidFill>
                  <a:schemeClr val="tx1"/>
                </a:solidFill>
                <a:latin typeface="+mn-lt"/>
              </a:rPr>
              <a:t>…. </a:t>
            </a:r>
            <a:r>
              <a:rPr lang="en-US" dirty="0" err="1" smtClean="0">
                <a:solidFill>
                  <a:schemeClr val="tx1"/>
                </a:solidFill>
                <a:latin typeface="+mn-lt"/>
              </a:rPr>
              <a:t>Näitä</a:t>
            </a:r>
            <a:r>
              <a:rPr lang="en-US" dirty="0" smtClean="0">
                <a:solidFill>
                  <a:schemeClr val="tx1"/>
                </a:solidFill>
                <a:latin typeface="+mn-lt"/>
              </a:rPr>
              <a:t> </a:t>
            </a:r>
            <a:r>
              <a:rPr lang="en-US" dirty="0" err="1" smtClean="0">
                <a:solidFill>
                  <a:schemeClr val="tx1"/>
                </a:solidFill>
                <a:latin typeface="+mn-lt"/>
              </a:rPr>
              <a:t>menoja</a:t>
            </a:r>
            <a:r>
              <a:rPr lang="en-US" dirty="0" smtClean="0">
                <a:solidFill>
                  <a:schemeClr val="tx1"/>
                </a:solidFill>
                <a:latin typeface="+mn-lt"/>
              </a:rPr>
              <a:t> </a:t>
            </a:r>
            <a:r>
              <a:rPr lang="en-US" dirty="0" err="1" smtClean="0">
                <a:solidFill>
                  <a:schemeClr val="tx1"/>
                </a:solidFill>
                <a:latin typeface="+mn-lt"/>
              </a:rPr>
              <a:t>tarvitsee</a:t>
            </a:r>
            <a:r>
              <a:rPr lang="en-US" dirty="0" smtClean="0">
                <a:solidFill>
                  <a:schemeClr val="tx1"/>
                </a:solidFill>
                <a:latin typeface="+mn-lt"/>
              </a:rPr>
              <a:t> </a:t>
            </a:r>
            <a:r>
              <a:rPr lang="en-US" dirty="0" err="1" smtClean="0">
                <a:solidFill>
                  <a:schemeClr val="tx1"/>
                </a:solidFill>
                <a:latin typeface="+mn-lt"/>
              </a:rPr>
              <a:t>suojella</a:t>
            </a:r>
            <a:r>
              <a:rPr lang="en-US" dirty="0" smtClean="0">
                <a:solidFill>
                  <a:schemeClr val="tx1"/>
                </a:solidFill>
                <a:latin typeface="+mn-lt"/>
              </a:rPr>
              <a:t>…</a:t>
            </a:r>
            <a:r>
              <a:rPr lang="en-US" dirty="0" err="1" smtClean="0">
                <a:solidFill>
                  <a:schemeClr val="tx1"/>
                </a:solidFill>
                <a:latin typeface="+mn-lt"/>
              </a:rPr>
              <a:t>mutta</a:t>
            </a:r>
            <a:r>
              <a:rPr lang="en-US" dirty="0" smtClean="0">
                <a:solidFill>
                  <a:schemeClr val="tx1"/>
                </a:solidFill>
                <a:latin typeface="+mn-lt"/>
              </a:rPr>
              <a:t> </a:t>
            </a:r>
            <a:r>
              <a:rPr lang="en-US" dirty="0" err="1" smtClean="0">
                <a:solidFill>
                  <a:schemeClr val="tx1"/>
                </a:solidFill>
                <a:latin typeface="+mn-lt"/>
              </a:rPr>
              <a:t>onko</a:t>
            </a:r>
            <a:r>
              <a:rPr lang="en-US" dirty="0" smtClean="0">
                <a:solidFill>
                  <a:schemeClr val="tx1"/>
                </a:solidFill>
                <a:latin typeface="+mn-lt"/>
              </a:rPr>
              <a:t> </a:t>
            </a:r>
            <a:r>
              <a:rPr lang="en-US" dirty="0" err="1" smtClean="0">
                <a:solidFill>
                  <a:schemeClr val="tx1"/>
                </a:solidFill>
                <a:latin typeface="+mn-lt"/>
              </a:rPr>
              <a:t>tässä</a:t>
            </a:r>
            <a:r>
              <a:rPr lang="en-US" dirty="0" smtClean="0">
                <a:solidFill>
                  <a:schemeClr val="tx1"/>
                </a:solidFill>
                <a:latin typeface="+mn-lt"/>
              </a:rPr>
              <a:t> </a:t>
            </a:r>
            <a:r>
              <a:rPr lang="en-US" dirty="0" err="1" smtClean="0">
                <a:solidFill>
                  <a:schemeClr val="tx1"/>
                </a:solidFill>
                <a:latin typeface="+mn-lt"/>
              </a:rPr>
              <a:t>kaikki</a:t>
            </a:r>
            <a:r>
              <a:rPr lang="en-US" dirty="0">
                <a:solidFill>
                  <a:schemeClr val="tx1"/>
                </a:solidFill>
                <a:latin typeface="+mn-lt"/>
              </a:rPr>
              <a:t>?</a:t>
            </a:r>
            <a:endParaRPr lang="es-ES_tradnl" dirty="0"/>
          </a:p>
        </p:txBody>
      </p:sp>
      <p:sp>
        <p:nvSpPr>
          <p:cNvPr id="4" name="Dia számának helye 3">
            <a:extLst>
              <a:ext uri="{FF2B5EF4-FFF2-40B4-BE49-F238E27FC236}">
                <a16:creationId xmlns:a16="http://schemas.microsoft.com/office/drawing/2014/main" id="{458F1CAC-43F2-4A9B-BFD2-6B291C75A40C}"/>
              </a:ext>
            </a:extLst>
          </p:cNvPr>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35146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5B2CAC-95ED-41A4-96AF-6F75AE32F0B6}"/>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83FF9641-B88F-4853-8DDB-A0526308A1EE}"/>
              </a:ext>
            </a:extLst>
          </p:cNvPr>
          <p:cNvSpPr>
            <a:spLocks noGrp="1"/>
          </p:cNvSpPr>
          <p:nvPr>
            <p:ph idx="1"/>
          </p:nvPr>
        </p:nvSpPr>
        <p:spPr/>
        <p:txBody>
          <a:bodyPr/>
          <a:lstStyle/>
          <a:p>
            <a:endParaRPr lang="de-DE"/>
          </a:p>
        </p:txBody>
      </p:sp>
      <p:pic>
        <p:nvPicPr>
          <p:cNvPr id="5" name="Imagen 4">
            <a:extLst>
              <a:ext uri="{FF2B5EF4-FFF2-40B4-BE49-F238E27FC236}">
                <a16:creationId xmlns:a16="http://schemas.microsoft.com/office/drawing/2014/main" id="{0ACE9CE7-0959-458C-8FDA-2F4F590F2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8" y="233212"/>
            <a:ext cx="9967452" cy="5938988"/>
          </a:xfrm>
          <a:prstGeom prst="rect">
            <a:avLst/>
          </a:prstGeom>
        </p:spPr>
      </p:pic>
      <p:sp>
        <p:nvSpPr>
          <p:cNvPr id="2" name="Dia számának helye 1">
            <a:extLst>
              <a:ext uri="{FF2B5EF4-FFF2-40B4-BE49-F238E27FC236}">
                <a16:creationId xmlns:a16="http://schemas.microsoft.com/office/drawing/2014/main" id="{93DC2626-AEBA-4662-AD02-4F2EBBD7D28D}"/>
              </a:ext>
            </a:extLst>
          </p:cNvPr>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336252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9364579" cy="2891141"/>
          </a:xfrm>
        </p:spPr>
        <p:txBody>
          <a:bodyPr>
            <a:normAutofit/>
          </a:bodyPr>
          <a:lstStyle/>
          <a:p>
            <a:r>
              <a:rPr lang="es-ES_tradnl" b="1" dirty="0"/>
              <a:t>5. </a:t>
            </a:r>
            <a:r>
              <a:rPr lang="es-ES_tradnl" b="1" dirty="0" smtClean="0"/>
              <a:t>MISTÄ </a:t>
            </a:r>
            <a:r>
              <a:rPr lang="es-ES_tradnl" b="1" dirty="0" err="1" smtClean="0"/>
              <a:t>raha</a:t>
            </a:r>
            <a:r>
              <a:rPr lang="es-ES_tradnl" b="1" dirty="0" smtClean="0"/>
              <a:t> </a:t>
            </a:r>
            <a:r>
              <a:rPr lang="es-ES_tradnl" b="1" dirty="0" err="1" smtClean="0"/>
              <a:t>tulee</a:t>
            </a:r>
            <a:r>
              <a:rPr lang="es-ES_tradnl" dirty="0" smtClean="0"/>
              <a:t>?</a:t>
            </a:r>
            <a:endParaRPr lang="es-ES" dirty="0"/>
          </a:p>
        </p:txBody>
      </p:sp>
      <p:sp>
        <p:nvSpPr>
          <p:cNvPr id="3" name="Subtítulo 2"/>
          <p:cNvSpPr>
            <a:spLocks noGrp="1"/>
          </p:cNvSpPr>
          <p:nvPr>
            <p:ph type="subTitle" idx="1"/>
          </p:nvPr>
        </p:nvSpPr>
        <p:spPr>
          <a:xfrm>
            <a:off x="1524000" y="2406316"/>
            <a:ext cx="9460832" cy="2851484"/>
          </a:xfrm>
        </p:spPr>
        <p:txBody>
          <a:bodyPr>
            <a:normAutofit/>
          </a:bodyPr>
          <a:lstStyle/>
          <a:p>
            <a:endParaRPr lang="es-ES_tradnl" dirty="0"/>
          </a:p>
          <a:p>
            <a:pPr algn="l"/>
            <a:endParaRPr lang="es-ES_tradnl" dirty="0"/>
          </a:p>
          <a:p>
            <a:pPr marL="342900" indent="-342900" algn="l">
              <a:buFontTx/>
              <a:buChar char="-"/>
            </a:pPr>
            <a:endParaRPr lang="es-ES_tradnl" dirty="0"/>
          </a:p>
        </p:txBody>
      </p:sp>
      <p:sp>
        <p:nvSpPr>
          <p:cNvPr id="4" name="Dia számának helye 3">
            <a:extLst>
              <a:ext uri="{FF2B5EF4-FFF2-40B4-BE49-F238E27FC236}">
                <a16:creationId xmlns:a16="http://schemas.microsoft.com/office/drawing/2014/main" id="{4F866365-8D85-4A69-9B04-5EA4DFDC5689}"/>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43492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EU </a:t>
            </a:r>
            <a:r>
              <a:rPr lang="es-ES_tradnl" dirty="0" smtClean="0"/>
              <a:t>TULOT</a:t>
            </a:r>
            <a:endParaRPr lang="es-ES" dirty="0"/>
          </a:p>
        </p:txBody>
      </p:sp>
      <p:sp>
        <p:nvSpPr>
          <p:cNvPr id="3" name="Subtítulo 2"/>
          <p:cNvSpPr>
            <a:spLocks noGrp="1"/>
          </p:cNvSpPr>
          <p:nvPr>
            <p:ph idx="1"/>
          </p:nvPr>
        </p:nvSpPr>
        <p:spPr/>
        <p:txBody>
          <a:bodyPr>
            <a:normAutofit lnSpcReduction="10000"/>
          </a:bodyPr>
          <a:lstStyle/>
          <a:p>
            <a:pPr algn="l"/>
            <a:r>
              <a:rPr lang="es-ES_tradnl" dirty="0" err="1" smtClean="0">
                <a:solidFill>
                  <a:schemeClr val="tx1"/>
                </a:solidFill>
                <a:latin typeface="+mn-lt"/>
              </a:rPr>
              <a:t>Tuloje</a:t>
            </a:r>
            <a:r>
              <a:rPr lang="es-ES_tradnl" dirty="0" smtClean="0">
                <a:solidFill>
                  <a:schemeClr val="tx1"/>
                </a:solidFill>
                <a:latin typeface="+mn-lt"/>
              </a:rPr>
              <a:t> </a:t>
            </a:r>
            <a:r>
              <a:rPr lang="es-ES_tradnl" dirty="0" err="1" smtClean="0">
                <a:solidFill>
                  <a:schemeClr val="tx1"/>
                </a:solidFill>
                <a:latin typeface="+mn-lt"/>
              </a:rPr>
              <a:t>päälähde</a:t>
            </a:r>
            <a:r>
              <a:rPr lang="es-ES_tradnl" dirty="0" smtClean="0">
                <a:solidFill>
                  <a:schemeClr val="tx1"/>
                </a:solidFill>
                <a:latin typeface="+mn-lt"/>
              </a:rPr>
              <a:t>= </a:t>
            </a:r>
            <a:r>
              <a:rPr lang="es-ES_tradnl" b="1" dirty="0" smtClean="0">
                <a:solidFill>
                  <a:schemeClr val="tx1"/>
                </a:solidFill>
                <a:latin typeface="+mn-lt"/>
              </a:rPr>
              <a:t>OMAT VARAT</a:t>
            </a:r>
            <a:endParaRPr lang="es-ES_tradnl" b="1" dirty="0">
              <a:solidFill>
                <a:schemeClr val="tx1"/>
              </a:solidFill>
              <a:latin typeface="+mn-lt"/>
            </a:endParaRPr>
          </a:p>
          <a:p>
            <a:pPr algn="l"/>
            <a:endParaRPr lang="es-ES_tradnl" b="1" dirty="0">
              <a:solidFill>
                <a:schemeClr val="tx1"/>
              </a:solidFill>
              <a:latin typeface="+mn-lt"/>
            </a:endParaRPr>
          </a:p>
          <a:p>
            <a:pPr marL="457200" indent="-457200" algn="l">
              <a:buAutoNum type="alphaUcParenR"/>
            </a:pPr>
            <a:r>
              <a:rPr lang="es-ES_tradnl" dirty="0" err="1" smtClean="0">
                <a:solidFill>
                  <a:schemeClr val="tx1"/>
                </a:solidFill>
                <a:latin typeface="+mn-lt"/>
              </a:rPr>
              <a:t>Perinteiset</a:t>
            </a:r>
            <a:r>
              <a:rPr lang="es-ES_tradnl" dirty="0" smtClean="0">
                <a:solidFill>
                  <a:schemeClr val="tx1"/>
                </a:solidFill>
                <a:latin typeface="+mn-lt"/>
              </a:rPr>
              <a:t> </a:t>
            </a:r>
            <a:r>
              <a:rPr lang="es-ES_tradnl" dirty="0" err="1" smtClean="0">
                <a:solidFill>
                  <a:schemeClr val="tx1"/>
                </a:solidFill>
                <a:latin typeface="+mn-lt"/>
              </a:rPr>
              <a:t>omat</a:t>
            </a:r>
            <a:r>
              <a:rPr lang="es-ES_tradnl" dirty="0" smtClean="0">
                <a:solidFill>
                  <a:schemeClr val="tx1"/>
                </a:solidFill>
                <a:latin typeface="+mn-lt"/>
              </a:rPr>
              <a:t> </a:t>
            </a:r>
            <a:r>
              <a:rPr lang="es-ES_tradnl" dirty="0" err="1" smtClean="0">
                <a:solidFill>
                  <a:schemeClr val="tx1"/>
                </a:solidFill>
                <a:latin typeface="+mn-lt"/>
              </a:rPr>
              <a:t>varat</a:t>
            </a:r>
            <a:r>
              <a:rPr lang="es-ES_tradnl" dirty="0" smtClean="0">
                <a:solidFill>
                  <a:schemeClr val="tx1"/>
                </a:solidFill>
                <a:latin typeface="+mn-lt"/>
              </a:rPr>
              <a:t> (TOR</a:t>
            </a:r>
            <a:r>
              <a:rPr lang="es-ES_tradnl" dirty="0">
                <a:solidFill>
                  <a:schemeClr val="tx1"/>
                </a:solidFill>
                <a:latin typeface="+mn-lt"/>
              </a:rPr>
              <a:t>) = </a:t>
            </a:r>
            <a:r>
              <a:rPr lang="es-ES_tradnl" dirty="0" err="1" smtClean="0">
                <a:solidFill>
                  <a:schemeClr val="tx1"/>
                </a:solidFill>
                <a:latin typeface="+mn-lt"/>
              </a:rPr>
              <a:t>pääasiallisesti</a:t>
            </a:r>
            <a:r>
              <a:rPr lang="es-ES_tradnl" dirty="0" smtClean="0">
                <a:solidFill>
                  <a:schemeClr val="tx1"/>
                </a:solidFill>
                <a:latin typeface="+mn-lt"/>
              </a:rPr>
              <a:t> </a:t>
            </a:r>
            <a:r>
              <a:rPr lang="es-ES_tradnl" dirty="0" err="1" smtClean="0">
                <a:solidFill>
                  <a:schemeClr val="tx1"/>
                </a:solidFill>
                <a:latin typeface="+mn-lt"/>
              </a:rPr>
              <a:t>tullit</a:t>
            </a:r>
            <a:r>
              <a:rPr lang="es-ES_tradnl" dirty="0" smtClean="0">
                <a:solidFill>
                  <a:schemeClr val="tx1"/>
                </a:solidFill>
                <a:latin typeface="+mn-lt"/>
              </a:rPr>
              <a:t> ja </a:t>
            </a:r>
            <a:r>
              <a:rPr lang="es-ES_tradnl" dirty="0" err="1" smtClean="0">
                <a:solidFill>
                  <a:schemeClr val="tx1"/>
                </a:solidFill>
                <a:latin typeface="+mn-lt"/>
              </a:rPr>
              <a:t>sokerimaksut</a:t>
            </a:r>
            <a:endParaRPr lang="es-ES_tradnl" dirty="0" smtClean="0">
              <a:solidFill>
                <a:schemeClr val="tx1"/>
              </a:solidFill>
              <a:latin typeface="+mn-lt"/>
            </a:endParaRPr>
          </a:p>
          <a:p>
            <a:pPr marL="457200" indent="-457200">
              <a:buAutoNum type="alphaUcParenR"/>
            </a:pPr>
            <a:r>
              <a:rPr lang="es-ES_tradnl" dirty="0" err="1" smtClean="0">
                <a:solidFill>
                  <a:schemeClr val="tx1"/>
                </a:solidFill>
                <a:latin typeface="+mn-lt"/>
              </a:rPr>
              <a:t>Jäsenmaiden</a:t>
            </a:r>
            <a:r>
              <a:rPr lang="es-ES_tradnl" dirty="0" smtClean="0">
                <a:solidFill>
                  <a:schemeClr val="tx1"/>
                </a:solidFill>
                <a:latin typeface="+mn-lt"/>
              </a:rPr>
              <a:t> </a:t>
            </a:r>
            <a:r>
              <a:rPr lang="es-ES_tradnl" dirty="0" err="1" smtClean="0">
                <a:solidFill>
                  <a:schemeClr val="tx1"/>
                </a:solidFill>
                <a:latin typeface="+mn-lt"/>
              </a:rPr>
              <a:t>bruttokansantuloon</a:t>
            </a:r>
            <a:r>
              <a:rPr lang="es-ES_tradnl" dirty="0" smtClean="0">
                <a:solidFill>
                  <a:schemeClr val="tx1"/>
                </a:solidFill>
                <a:latin typeface="+mn-lt"/>
              </a:rPr>
              <a:t> </a:t>
            </a:r>
            <a:r>
              <a:rPr lang="es-ES_tradnl" dirty="0" err="1" smtClean="0">
                <a:solidFill>
                  <a:schemeClr val="tx1"/>
                </a:solidFill>
                <a:latin typeface="+mn-lt"/>
              </a:rPr>
              <a:t>perustuvat</a:t>
            </a:r>
            <a:r>
              <a:rPr lang="es-ES_tradnl" dirty="0" smtClean="0">
                <a:solidFill>
                  <a:schemeClr val="tx1"/>
                </a:solidFill>
                <a:latin typeface="+mn-lt"/>
              </a:rPr>
              <a:t> </a:t>
            </a:r>
            <a:r>
              <a:rPr lang="es-ES_tradnl" dirty="0" err="1" smtClean="0">
                <a:solidFill>
                  <a:schemeClr val="tx1"/>
                </a:solidFill>
                <a:latin typeface="+mn-lt"/>
              </a:rPr>
              <a:t>maksuosuudet</a:t>
            </a:r>
            <a:endParaRPr lang="es-ES_tradnl" dirty="0">
              <a:solidFill>
                <a:schemeClr val="tx1"/>
              </a:solidFill>
              <a:latin typeface="+mn-lt"/>
            </a:endParaRPr>
          </a:p>
          <a:p>
            <a:pPr marL="457200" indent="-457200">
              <a:buFont typeface="Calibri" panose="020F0502020204030204" pitchFamily="34" charset="0"/>
              <a:buAutoNum type="alphaUcParenR"/>
            </a:pPr>
            <a:r>
              <a:rPr lang="es-ES_tradnl" dirty="0" err="1">
                <a:solidFill>
                  <a:schemeClr val="tx1"/>
                </a:solidFill>
                <a:latin typeface="+mn-lt"/>
              </a:rPr>
              <a:t>Jäsenmaiden</a:t>
            </a:r>
            <a:r>
              <a:rPr lang="es-ES_tradnl" dirty="0">
                <a:solidFill>
                  <a:schemeClr val="tx1"/>
                </a:solidFill>
                <a:latin typeface="+mn-lt"/>
              </a:rPr>
              <a:t> </a:t>
            </a:r>
            <a:r>
              <a:rPr lang="es-ES_tradnl" dirty="0" err="1">
                <a:solidFill>
                  <a:schemeClr val="tx1"/>
                </a:solidFill>
                <a:latin typeface="+mn-lt"/>
              </a:rPr>
              <a:t>alv-perusteiset</a:t>
            </a:r>
            <a:r>
              <a:rPr lang="es-ES_tradnl" dirty="0">
                <a:solidFill>
                  <a:schemeClr val="tx1"/>
                </a:solidFill>
                <a:latin typeface="+mn-lt"/>
              </a:rPr>
              <a:t> </a:t>
            </a:r>
            <a:r>
              <a:rPr lang="es-ES_tradnl" dirty="0" err="1" smtClean="0">
                <a:solidFill>
                  <a:schemeClr val="tx1"/>
                </a:solidFill>
                <a:latin typeface="+mn-lt"/>
              </a:rPr>
              <a:t>maksuosuudet</a:t>
            </a:r>
            <a:r>
              <a:rPr lang="es-ES_tradnl" dirty="0" smtClean="0">
                <a:solidFill>
                  <a:schemeClr val="tx1"/>
                </a:solidFill>
                <a:latin typeface="+mn-lt"/>
              </a:rPr>
              <a:t> (0,3% </a:t>
            </a:r>
            <a:r>
              <a:rPr lang="es-ES_tradnl" dirty="0" err="1" smtClean="0">
                <a:solidFill>
                  <a:schemeClr val="tx1"/>
                </a:solidFill>
                <a:latin typeface="+mn-lt"/>
              </a:rPr>
              <a:t>kerätyistä</a:t>
            </a:r>
            <a:r>
              <a:rPr lang="es-ES_tradnl" dirty="0" smtClean="0">
                <a:solidFill>
                  <a:schemeClr val="tx1"/>
                </a:solidFill>
                <a:latin typeface="+mn-lt"/>
              </a:rPr>
              <a:t> </a:t>
            </a:r>
            <a:r>
              <a:rPr lang="es-ES_tradnl" dirty="0" err="1" smtClean="0">
                <a:solidFill>
                  <a:schemeClr val="tx1"/>
                </a:solidFill>
                <a:latin typeface="+mn-lt"/>
              </a:rPr>
              <a:t>alveista</a:t>
            </a:r>
            <a:r>
              <a:rPr lang="es-ES_tradnl" dirty="0" smtClean="0">
                <a:solidFill>
                  <a:schemeClr val="tx1"/>
                </a:solidFill>
                <a:latin typeface="+mn-lt"/>
              </a:rPr>
              <a:t>)</a:t>
            </a:r>
          </a:p>
          <a:p>
            <a:pPr marL="457200" indent="-457200">
              <a:buFont typeface="Calibri" panose="020F0502020204030204" pitchFamily="34" charset="0"/>
              <a:buAutoNum type="alphaUcParenR"/>
            </a:pPr>
            <a:r>
              <a:rPr lang="es-ES_tradnl" dirty="0" err="1" smtClean="0">
                <a:solidFill>
                  <a:schemeClr val="tx1"/>
                </a:solidFill>
                <a:latin typeface="+mn-lt"/>
              </a:rPr>
              <a:t>Muovijätemaksut</a:t>
            </a:r>
            <a:r>
              <a:rPr lang="es-ES_tradnl" dirty="0" smtClean="0">
                <a:solidFill>
                  <a:schemeClr val="tx1"/>
                </a:solidFill>
                <a:latin typeface="+mn-lt"/>
              </a:rPr>
              <a:t> 2018</a:t>
            </a:r>
            <a:r>
              <a:rPr lang="es-ES_tradnl" dirty="0" smtClean="0">
                <a:solidFill>
                  <a:schemeClr val="tx1"/>
                </a:solidFill>
                <a:latin typeface="+mn-lt"/>
                <a:sym typeface="Wingdings" panose="05000000000000000000" pitchFamily="2" charset="2"/>
              </a:rPr>
              <a:t></a:t>
            </a:r>
            <a:endParaRPr lang="es-ES_tradnl" dirty="0">
              <a:solidFill>
                <a:schemeClr val="tx1"/>
              </a:solidFill>
              <a:latin typeface="+mn-lt"/>
            </a:endParaRPr>
          </a:p>
          <a:p>
            <a:pPr algn="l"/>
            <a:r>
              <a:rPr lang="es-ES_tradnl" dirty="0" err="1" smtClean="0">
                <a:solidFill>
                  <a:schemeClr val="tx1"/>
                </a:solidFill>
                <a:latin typeface="+mn-lt"/>
              </a:rPr>
              <a:t>Vähemmän</a:t>
            </a:r>
            <a:r>
              <a:rPr lang="es-ES_tradnl" dirty="0" smtClean="0">
                <a:solidFill>
                  <a:schemeClr val="tx1"/>
                </a:solidFill>
                <a:latin typeface="+mn-lt"/>
              </a:rPr>
              <a:t> </a:t>
            </a:r>
            <a:r>
              <a:rPr lang="es-ES_tradnl" dirty="0" err="1" smtClean="0">
                <a:solidFill>
                  <a:schemeClr val="tx1"/>
                </a:solidFill>
                <a:latin typeface="+mn-lt"/>
              </a:rPr>
              <a:t>merkitykselliset</a:t>
            </a:r>
            <a:r>
              <a:rPr lang="es-ES_tradnl" dirty="0" smtClean="0">
                <a:solidFill>
                  <a:schemeClr val="tx1"/>
                </a:solidFill>
                <a:latin typeface="+mn-lt"/>
              </a:rPr>
              <a:t>: </a:t>
            </a:r>
            <a:r>
              <a:rPr lang="es-ES_tradnl" dirty="0" err="1" smtClean="0">
                <a:solidFill>
                  <a:schemeClr val="tx1"/>
                </a:solidFill>
                <a:latin typeface="+mn-lt"/>
              </a:rPr>
              <a:t>edellisen</a:t>
            </a:r>
            <a:r>
              <a:rPr lang="es-ES_tradnl" dirty="0" smtClean="0">
                <a:solidFill>
                  <a:schemeClr val="tx1"/>
                </a:solidFill>
                <a:latin typeface="+mn-lt"/>
              </a:rPr>
              <a:t> </a:t>
            </a:r>
            <a:r>
              <a:rPr lang="es-ES_tradnl" dirty="0" err="1" smtClean="0">
                <a:solidFill>
                  <a:schemeClr val="tx1"/>
                </a:solidFill>
                <a:latin typeface="+mn-lt"/>
              </a:rPr>
              <a:t>vuoden</a:t>
            </a:r>
            <a:r>
              <a:rPr lang="es-ES_tradnl" dirty="0" smtClean="0">
                <a:solidFill>
                  <a:schemeClr val="tx1"/>
                </a:solidFill>
                <a:latin typeface="+mn-lt"/>
              </a:rPr>
              <a:t> </a:t>
            </a:r>
            <a:r>
              <a:rPr lang="es-ES_tradnl" dirty="0" err="1" smtClean="0">
                <a:solidFill>
                  <a:schemeClr val="tx1"/>
                </a:solidFill>
                <a:latin typeface="+mn-lt"/>
              </a:rPr>
              <a:t>ylijäämä</a:t>
            </a:r>
            <a:r>
              <a:rPr lang="es-ES_tradnl" dirty="0" smtClean="0">
                <a:solidFill>
                  <a:schemeClr val="tx1"/>
                </a:solidFill>
                <a:latin typeface="+mn-lt"/>
              </a:rPr>
              <a:t> ja </a:t>
            </a:r>
            <a:r>
              <a:rPr lang="es-ES_tradnl" dirty="0" err="1" smtClean="0">
                <a:solidFill>
                  <a:schemeClr val="tx1"/>
                </a:solidFill>
                <a:latin typeface="+mn-lt"/>
              </a:rPr>
              <a:t>muut</a:t>
            </a:r>
            <a:r>
              <a:rPr lang="es-ES_tradnl" dirty="0" smtClean="0">
                <a:solidFill>
                  <a:schemeClr val="tx1"/>
                </a:solidFill>
                <a:latin typeface="+mn-lt"/>
              </a:rPr>
              <a:t> </a:t>
            </a:r>
            <a:r>
              <a:rPr lang="es-ES_tradnl" dirty="0" err="1" smtClean="0">
                <a:solidFill>
                  <a:schemeClr val="tx1"/>
                </a:solidFill>
                <a:latin typeface="+mn-lt"/>
              </a:rPr>
              <a:t>tulot</a:t>
            </a:r>
            <a:r>
              <a:rPr lang="es-ES_tradnl" dirty="0" smtClean="0">
                <a:solidFill>
                  <a:schemeClr val="tx1"/>
                </a:solidFill>
                <a:latin typeface="+mn-lt"/>
              </a:rPr>
              <a:t> (</a:t>
            </a:r>
            <a:r>
              <a:rPr lang="es-ES_tradnl" dirty="0" err="1" smtClean="0">
                <a:solidFill>
                  <a:schemeClr val="tx1"/>
                </a:solidFill>
                <a:latin typeface="+mn-lt"/>
              </a:rPr>
              <a:t>esim</a:t>
            </a:r>
            <a:r>
              <a:rPr lang="es-ES_tradnl" dirty="0" smtClean="0">
                <a:solidFill>
                  <a:schemeClr val="tx1"/>
                </a:solidFill>
                <a:latin typeface="+mn-lt"/>
              </a:rPr>
              <a:t>. </a:t>
            </a:r>
            <a:r>
              <a:rPr lang="es-ES_tradnl" dirty="0" err="1" smtClean="0">
                <a:solidFill>
                  <a:schemeClr val="tx1"/>
                </a:solidFill>
                <a:latin typeface="+mn-lt"/>
              </a:rPr>
              <a:t>kilpailusakot</a:t>
            </a:r>
            <a:r>
              <a:rPr lang="es-ES_tradnl" dirty="0" smtClean="0">
                <a:solidFill>
                  <a:schemeClr val="tx1"/>
                </a:solidFill>
                <a:latin typeface="+mn-lt"/>
              </a:rPr>
              <a:t>, </a:t>
            </a:r>
            <a:r>
              <a:rPr lang="es-ES_tradnl" dirty="0" err="1" smtClean="0">
                <a:solidFill>
                  <a:schemeClr val="tx1"/>
                </a:solidFill>
                <a:latin typeface="+mn-lt"/>
              </a:rPr>
              <a:t>palkkaverot</a:t>
            </a:r>
            <a:r>
              <a:rPr lang="es-ES_tradnl" dirty="0" smtClean="0">
                <a:solidFill>
                  <a:schemeClr val="tx1"/>
                </a:solidFill>
                <a:latin typeface="+mn-lt"/>
              </a:rPr>
              <a:t>)</a:t>
            </a:r>
            <a:endParaRPr lang="es-ES_tradnl" dirty="0">
              <a:solidFill>
                <a:schemeClr val="tx1"/>
              </a:solidFill>
              <a:latin typeface="+mn-lt"/>
            </a:endParaRPr>
          </a:p>
          <a:p>
            <a:pPr algn="l"/>
            <a:endParaRPr lang="es-ES_tradnl" dirty="0">
              <a:latin typeface="+mn-lt"/>
            </a:endParaRPr>
          </a:p>
          <a:p>
            <a:pPr algn="l"/>
            <a:r>
              <a:rPr lang="es-ES_tradnl" dirty="0">
                <a:latin typeface="+mn-lt"/>
                <a:hlinkClick r:id="rId3"/>
              </a:rPr>
              <a:t>https://ec.europa.eu/budget/graphs/revenue_expediture.html</a:t>
            </a:r>
            <a:endParaRPr lang="es-ES_tradnl" dirty="0">
              <a:latin typeface="+mn-lt"/>
            </a:endParaRPr>
          </a:p>
          <a:p>
            <a:pPr algn="l"/>
            <a:endParaRPr lang="es-ES_tradnl" dirty="0"/>
          </a:p>
          <a:p>
            <a:pPr algn="l"/>
            <a:endParaRPr lang="es-ES_tradnl" dirty="0"/>
          </a:p>
          <a:p>
            <a:pPr marL="457200" indent="-457200" algn="l">
              <a:buAutoNum type="alphaUcParenR"/>
            </a:pPr>
            <a:endParaRPr lang="es-ES_tradnl" dirty="0"/>
          </a:p>
        </p:txBody>
      </p:sp>
      <p:sp>
        <p:nvSpPr>
          <p:cNvPr id="4" name="Dia számának helye 3">
            <a:extLst>
              <a:ext uri="{FF2B5EF4-FFF2-40B4-BE49-F238E27FC236}">
                <a16:creationId xmlns:a16="http://schemas.microsoft.com/office/drawing/2014/main" id="{265ADC44-3420-4ED0-8F82-63BF7DB18A85}"/>
              </a:ext>
            </a:extLst>
          </p:cNvPr>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377200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endParaRPr lang="es-ES_tradnl" sz="3200" dirty="0"/>
          </a:p>
          <a:p>
            <a:pPr marL="457200" indent="-457200" algn="l">
              <a:buAutoNum type="alphaUcParenR"/>
            </a:pPr>
            <a:endParaRPr lang="en-US" sz="3200" dirty="0"/>
          </a:p>
          <a:p>
            <a:pPr algn="just"/>
            <a:endParaRPr lang="es-ES" sz="3200" dirty="0"/>
          </a:p>
        </p:txBody>
      </p:sp>
      <p:graphicFrame>
        <p:nvGraphicFramePr>
          <p:cNvPr id="4" name="Gráfico 3"/>
          <p:cNvGraphicFramePr>
            <a:graphicFrameLocks/>
          </p:cNvGraphicFramePr>
          <p:nvPr/>
        </p:nvGraphicFramePr>
        <p:xfrm>
          <a:off x="1639229" y="1122363"/>
          <a:ext cx="9110547" cy="5144621"/>
        </p:xfrm>
        <a:graphic>
          <a:graphicData uri="http://schemas.openxmlformats.org/drawingml/2006/chart">
            <c:chart xmlns:c="http://schemas.openxmlformats.org/drawingml/2006/chart" xmlns:r="http://schemas.openxmlformats.org/officeDocument/2006/relationships" r:id="rId3"/>
          </a:graphicData>
        </a:graphic>
      </p:graphicFrame>
      <p:sp>
        <p:nvSpPr>
          <p:cNvPr id="5" name="Dia számának helye 4">
            <a:extLst>
              <a:ext uri="{FF2B5EF4-FFF2-40B4-BE49-F238E27FC236}">
                <a16:creationId xmlns:a16="http://schemas.microsoft.com/office/drawing/2014/main" id="{5284ACD8-AC1D-43F8-B384-8834918AAC9A}"/>
              </a:ext>
            </a:extLst>
          </p:cNvPr>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77503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a:t>1. </a:t>
            </a:r>
            <a:r>
              <a:rPr lang="es-ES_tradnl" sz="4000" b="1" dirty="0" smtClean="0"/>
              <a:t>MIKSI</a:t>
            </a:r>
            <a:r>
              <a:rPr lang="es-ES_tradnl" sz="4000" dirty="0" smtClean="0"/>
              <a:t> </a:t>
            </a:r>
            <a:r>
              <a:rPr lang="es-ES_tradnl" sz="4000" dirty="0" err="1" smtClean="0"/>
              <a:t>meidän</a:t>
            </a:r>
            <a:r>
              <a:rPr lang="es-ES_tradnl" sz="4000" dirty="0" smtClean="0"/>
              <a:t> </a:t>
            </a:r>
            <a:r>
              <a:rPr lang="es-ES_tradnl" sz="4000" dirty="0" err="1" smtClean="0"/>
              <a:t>pitää</a:t>
            </a:r>
            <a:r>
              <a:rPr lang="es-ES_tradnl" sz="4000" dirty="0" smtClean="0"/>
              <a:t> </a:t>
            </a:r>
            <a:r>
              <a:rPr lang="es-ES_tradnl" sz="4000" dirty="0" err="1" smtClean="0"/>
              <a:t>puhua</a:t>
            </a:r>
            <a:r>
              <a:rPr lang="es-ES_tradnl" sz="4000" dirty="0" smtClean="0"/>
              <a:t> EU </a:t>
            </a:r>
            <a:r>
              <a:rPr lang="es-ES_tradnl" sz="4000" dirty="0" err="1" smtClean="0"/>
              <a:t>budjetista</a:t>
            </a:r>
            <a:r>
              <a:rPr lang="es-ES_tradnl" sz="4000" dirty="0" smtClean="0"/>
              <a:t>?</a:t>
            </a:r>
            <a:endParaRPr lang="es-ES" sz="4000" dirty="0"/>
          </a:p>
        </p:txBody>
      </p:sp>
      <p:sp>
        <p:nvSpPr>
          <p:cNvPr id="3" name="Subtítulo 2"/>
          <p:cNvSpPr>
            <a:spLocks noGrp="1"/>
          </p:cNvSpPr>
          <p:nvPr>
            <p:ph idx="1"/>
          </p:nvPr>
        </p:nvSpPr>
        <p:spPr/>
        <p:txBody>
          <a:bodyPr>
            <a:normAutofit lnSpcReduction="10000"/>
          </a:bodyPr>
          <a:lstStyle/>
          <a:p>
            <a:endParaRPr lang="es-ES_tradnl" dirty="0"/>
          </a:p>
          <a:p>
            <a:pPr marL="342900" indent="-342900" algn="just">
              <a:buFont typeface="Arial" panose="020B0604020202020204" pitchFamily="34" charset="0"/>
              <a:buChar char="•"/>
            </a:pPr>
            <a:r>
              <a:rPr lang="es-ES_tradnl" dirty="0">
                <a:solidFill>
                  <a:schemeClr val="tx1"/>
                </a:solidFill>
                <a:latin typeface="+mn-lt"/>
              </a:rPr>
              <a:t>EPPO </a:t>
            </a:r>
            <a:r>
              <a:rPr lang="es-ES_tradnl" dirty="0" err="1" smtClean="0">
                <a:solidFill>
                  <a:schemeClr val="tx1"/>
                </a:solidFill>
                <a:latin typeface="+mn-lt"/>
              </a:rPr>
              <a:t>on</a:t>
            </a:r>
            <a:r>
              <a:rPr lang="es-ES_tradnl" dirty="0" smtClean="0">
                <a:solidFill>
                  <a:schemeClr val="tx1"/>
                </a:solidFill>
                <a:latin typeface="+mn-lt"/>
              </a:rPr>
              <a:t> </a:t>
            </a:r>
            <a:r>
              <a:rPr lang="es-ES_tradnl" dirty="0" err="1" smtClean="0">
                <a:solidFill>
                  <a:schemeClr val="tx1"/>
                </a:solidFill>
                <a:latin typeface="+mn-lt"/>
              </a:rPr>
              <a:t>perustettu</a:t>
            </a:r>
            <a:r>
              <a:rPr lang="es-ES_tradnl" dirty="0" smtClean="0">
                <a:solidFill>
                  <a:schemeClr val="tx1"/>
                </a:solidFill>
                <a:latin typeface="+mn-lt"/>
              </a:rPr>
              <a:t> </a:t>
            </a:r>
            <a:r>
              <a:rPr lang="es-ES_tradnl" dirty="0" err="1" smtClean="0">
                <a:solidFill>
                  <a:schemeClr val="tx1"/>
                </a:solidFill>
                <a:latin typeface="+mn-lt"/>
              </a:rPr>
              <a:t>suojelemaan</a:t>
            </a:r>
            <a:r>
              <a:rPr lang="es-ES_tradnl" dirty="0" smtClean="0">
                <a:solidFill>
                  <a:schemeClr val="tx1"/>
                </a:solidFill>
                <a:latin typeface="+mn-lt"/>
              </a:rPr>
              <a:t> </a:t>
            </a:r>
            <a:r>
              <a:rPr lang="es-ES_tradnl" dirty="0" err="1" smtClean="0">
                <a:solidFill>
                  <a:schemeClr val="tx1"/>
                </a:solidFill>
                <a:latin typeface="+mn-lt"/>
              </a:rPr>
              <a:t>EU:n</a:t>
            </a:r>
            <a:r>
              <a:rPr lang="es-ES_tradnl" dirty="0" smtClean="0">
                <a:solidFill>
                  <a:schemeClr val="tx1"/>
                </a:solidFill>
                <a:latin typeface="+mn-lt"/>
              </a:rPr>
              <a:t> </a:t>
            </a:r>
            <a:r>
              <a:rPr lang="es-ES_tradnl" dirty="0" err="1" smtClean="0">
                <a:solidFill>
                  <a:schemeClr val="tx1"/>
                </a:solidFill>
                <a:latin typeface="+mn-lt"/>
              </a:rPr>
              <a:t>taloudellisia</a:t>
            </a:r>
            <a:r>
              <a:rPr lang="es-ES_tradnl" dirty="0" smtClean="0">
                <a:solidFill>
                  <a:schemeClr val="tx1"/>
                </a:solidFill>
                <a:latin typeface="+mn-lt"/>
              </a:rPr>
              <a:t> </a:t>
            </a:r>
            <a:r>
              <a:rPr lang="es-ES_tradnl" dirty="0" err="1" smtClean="0">
                <a:solidFill>
                  <a:schemeClr val="tx1"/>
                </a:solidFill>
                <a:latin typeface="+mn-lt"/>
              </a:rPr>
              <a:t>etuja</a:t>
            </a:r>
            <a:r>
              <a:rPr lang="es-ES_tradnl" dirty="0" smtClean="0">
                <a:solidFill>
                  <a:schemeClr val="tx1"/>
                </a:solidFill>
                <a:latin typeface="+mn-lt"/>
              </a:rPr>
              <a:t>= </a:t>
            </a:r>
            <a:r>
              <a:rPr lang="es-ES_tradnl" dirty="0">
                <a:solidFill>
                  <a:schemeClr val="tx1"/>
                </a:solidFill>
                <a:latin typeface="+mn-lt"/>
              </a:rPr>
              <a:t>Art. 4 </a:t>
            </a:r>
            <a:r>
              <a:rPr lang="es-ES_tradnl" dirty="0" err="1" smtClean="0">
                <a:solidFill>
                  <a:schemeClr val="tx1"/>
                </a:solidFill>
                <a:latin typeface="+mn-lt"/>
              </a:rPr>
              <a:t>Neuvoston</a:t>
            </a:r>
            <a:r>
              <a:rPr lang="es-ES_tradnl" dirty="0" smtClean="0">
                <a:solidFill>
                  <a:schemeClr val="tx1"/>
                </a:solidFill>
                <a:latin typeface="+mn-lt"/>
              </a:rPr>
              <a:t> </a:t>
            </a:r>
            <a:r>
              <a:rPr lang="es-ES_tradnl" dirty="0" err="1" smtClean="0">
                <a:solidFill>
                  <a:schemeClr val="tx1"/>
                </a:solidFill>
                <a:latin typeface="+mn-lt"/>
              </a:rPr>
              <a:t>Asetus</a:t>
            </a:r>
            <a:r>
              <a:rPr lang="es-ES_tradnl" dirty="0" smtClean="0">
                <a:solidFill>
                  <a:schemeClr val="tx1"/>
                </a:solidFill>
                <a:latin typeface="+mn-lt"/>
              </a:rPr>
              <a:t> 2017/1939 </a:t>
            </a:r>
            <a:r>
              <a:rPr lang="es-ES_tradnl" dirty="0">
                <a:solidFill>
                  <a:schemeClr val="tx1"/>
                </a:solidFill>
                <a:latin typeface="+mn-lt"/>
              </a:rPr>
              <a:t>(</a:t>
            </a:r>
            <a:r>
              <a:rPr lang="es-ES_tradnl" dirty="0" smtClean="0">
                <a:solidFill>
                  <a:schemeClr val="tx1"/>
                </a:solidFill>
                <a:latin typeface="+mn-lt"/>
              </a:rPr>
              <a:t>EPPO </a:t>
            </a:r>
            <a:r>
              <a:rPr lang="es-ES_tradnl" dirty="0" err="1" smtClean="0">
                <a:solidFill>
                  <a:schemeClr val="tx1"/>
                </a:solidFill>
                <a:latin typeface="+mn-lt"/>
              </a:rPr>
              <a:t>Asetus</a:t>
            </a:r>
            <a:r>
              <a:rPr lang="es-ES_tradnl" dirty="0" smtClean="0">
                <a:solidFill>
                  <a:schemeClr val="tx1"/>
                </a:solidFill>
                <a:latin typeface="+mn-lt"/>
              </a:rPr>
              <a:t>)</a:t>
            </a:r>
            <a:endParaRPr lang="es-ES_tradnl" dirty="0">
              <a:solidFill>
                <a:schemeClr val="tx1"/>
              </a:solidFill>
              <a:latin typeface="+mn-lt"/>
            </a:endParaRPr>
          </a:p>
          <a:p>
            <a:pPr marL="342900" indent="-342900" algn="just">
              <a:buFont typeface="Arial" panose="020B0604020202020204" pitchFamily="34" charset="0"/>
              <a:buChar char="•"/>
            </a:pPr>
            <a:r>
              <a:rPr lang="en-US" dirty="0" err="1" smtClean="0">
                <a:solidFill>
                  <a:schemeClr val="tx1"/>
                </a:solidFill>
                <a:latin typeface="+mn-lt"/>
              </a:rPr>
              <a:t>Laaja</a:t>
            </a:r>
            <a:r>
              <a:rPr lang="en-US" dirty="0" smtClean="0">
                <a:solidFill>
                  <a:schemeClr val="tx1"/>
                </a:solidFill>
                <a:latin typeface="+mn-lt"/>
              </a:rPr>
              <a:t> </a:t>
            </a:r>
            <a:r>
              <a:rPr lang="en-US" dirty="0" err="1" smtClean="0">
                <a:solidFill>
                  <a:schemeClr val="tx1"/>
                </a:solidFill>
                <a:latin typeface="+mn-lt"/>
              </a:rPr>
              <a:t>käsite</a:t>
            </a:r>
            <a:r>
              <a:rPr lang="en-US" dirty="0" smtClean="0">
                <a:solidFill>
                  <a:schemeClr val="tx1"/>
                </a:solidFill>
                <a:latin typeface="+mn-lt"/>
              </a:rPr>
              <a:t> = </a:t>
            </a:r>
            <a:r>
              <a:rPr lang="en-US" dirty="0">
                <a:solidFill>
                  <a:schemeClr val="tx1"/>
                </a:solidFill>
                <a:latin typeface="+mn-lt"/>
              </a:rPr>
              <a:t>Art. 2 </a:t>
            </a:r>
            <a:r>
              <a:rPr lang="en-US" dirty="0" err="1" smtClean="0">
                <a:solidFill>
                  <a:schemeClr val="tx1"/>
                </a:solidFill>
                <a:latin typeface="+mn-lt"/>
              </a:rPr>
              <a:t>Direcktiivi</a:t>
            </a:r>
            <a:r>
              <a:rPr lang="en-US" dirty="0" smtClean="0">
                <a:solidFill>
                  <a:schemeClr val="tx1"/>
                </a:solidFill>
                <a:latin typeface="+mn-lt"/>
              </a:rPr>
              <a:t> </a:t>
            </a:r>
            <a:r>
              <a:rPr lang="en-US" dirty="0">
                <a:solidFill>
                  <a:schemeClr val="tx1"/>
                </a:solidFill>
                <a:latin typeface="+mn-lt"/>
              </a:rPr>
              <a:t>2017/1370 </a:t>
            </a:r>
            <a:r>
              <a:rPr lang="fi-FI" dirty="0" smtClean="0">
                <a:solidFill>
                  <a:schemeClr val="tx1"/>
                </a:solidFill>
                <a:latin typeface="+mn-lt"/>
              </a:rPr>
              <a:t>U</a:t>
            </a:r>
            <a:r>
              <a:rPr lang="fi-FI" dirty="0" smtClean="0">
                <a:solidFill>
                  <a:schemeClr val="tx1"/>
                </a:solidFill>
                <a:latin typeface="+mn-lt"/>
              </a:rPr>
              <a:t>nionin </a:t>
            </a:r>
            <a:r>
              <a:rPr lang="fi-FI" dirty="0">
                <a:solidFill>
                  <a:schemeClr val="tx1"/>
                </a:solidFill>
                <a:latin typeface="+mn-lt"/>
              </a:rPr>
              <a:t>taloudellisiin etuihin kohdistuvien petosten torjunnasta rikosoikeudellisin keinoin </a:t>
            </a:r>
            <a:r>
              <a:rPr lang="es-ES_tradnl" dirty="0" smtClean="0">
                <a:solidFill>
                  <a:schemeClr val="tx1"/>
                </a:solidFill>
                <a:latin typeface="+mn-lt"/>
              </a:rPr>
              <a:t>(</a:t>
            </a:r>
            <a:r>
              <a:rPr lang="es-ES_tradnl" dirty="0">
                <a:solidFill>
                  <a:schemeClr val="tx1"/>
                </a:solidFill>
                <a:latin typeface="+mn-lt"/>
              </a:rPr>
              <a:t>PIF </a:t>
            </a:r>
            <a:r>
              <a:rPr lang="es-ES_tradnl" dirty="0" err="1" smtClean="0">
                <a:solidFill>
                  <a:schemeClr val="tx1"/>
                </a:solidFill>
                <a:latin typeface="+mn-lt"/>
              </a:rPr>
              <a:t>Direktiivi</a:t>
            </a:r>
            <a:r>
              <a:rPr lang="es-ES_tradnl" dirty="0" smtClean="0">
                <a:solidFill>
                  <a:schemeClr val="tx1"/>
                </a:solidFill>
                <a:latin typeface="+mn-lt"/>
              </a:rPr>
              <a:t>)</a:t>
            </a:r>
            <a:endParaRPr lang="es-ES_tradnl" dirty="0">
              <a:solidFill>
                <a:schemeClr val="tx1"/>
              </a:solidFill>
              <a:latin typeface="+mn-lt"/>
            </a:endParaRPr>
          </a:p>
          <a:p>
            <a:pPr marL="342900" indent="-342900" algn="just">
              <a:buFontTx/>
              <a:buChar char="-"/>
            </a:pPr>
            <a:r>
              <a:rPr lang="en-US" dirty="0" err="1" smtClean="0">
                <a:solidFill>
                  <a:schemeClr val="tx1"/>
                </a:solidFill>
                <a:latin typeface="+mn-lt"/>
              </a:rPr>
              <a:t>Kaikki</a:t>
            </a:r>
            <a:r>
              <a:rPr lang="en-US" dirty="0" smtClean="0">
                <a:solidFill>
                  <a:schemeClr val="tx1"/>
                </a:solidFill>
                <a:latin typeface="+mn-lt"/>
              </a:rPr>
              <a:t> </a:t>
            </a:r>
            <a:r>
              <a:rPr lang="en-US" dirty="0" err="1" smtClean="0">
                <a:solidFill>
                  <a:schemeClr val="tx1"/>
                </a:solidFill>
                <a:latin typeface="+mn-lt"/>
              </a:rPr>
              <a:t>tulot</a:t>
            </a:r>
            <a:r>
              <a:rPr lang="en-US" dirty="0" smtClean="0">
                <a:solidFill>
                  <a:schemeClr val="tx1"/>
                </a:solidFill>
                <a:latin typeface="+mn-lt"/>
              </a:rPr>
              <a:t>, </a:t>
            </a:r>
            <a:r>
              <a:rPr lang="en-US" dirty="0" err="1" smtClean="0">
                <a:solidFill>
                  <a:schemeClr val="tx1"/>
                </a:solidFill>
                <a:latin typeface="+mn-lt"/>
              </a:rPr>
              <a:t>menot</a:t>
            </a:r>
            <a:r>
              <a:rPr lang="en-US" dirty="0" smtClean="0">
                <a:solidFill>
                  <a:schemeClr val="tx1"/>
                </a:solidFill>
                <a:latin typeface="+mn-lt"/>
              </a:rPr>
              <a:t> ja </a:t>
            </a:r>
            <a:r>
              <a:rPr lang="en-US" dirty="0" err="1" smtClean="0">
                <a:solidFill>
                  <a:schemeClr val="tx1"/>
                </a:solidFill>
                <a:latin typeface="+mn-lt"/>
              </a:rPr>
              <a:t>varat</a:t>
            </a:r>
            <a:r>
              <a:rPr lang="en-US" dirty="0" smtClean="0">
                <a:solidFill>
                  <a:schemeClr val="tx1"/>
                </a:solidFill>
                <a:latin typeface="+mn-lt"/>
              </a:rPr>
              <a:t> </a:t>
            </a:r>
            <a:r>
              <a:rPr lang="en-US" dirty="0" smtClean="0">
                <a:solidFill>
                  <a:schemeClr val="tx1"/>
                </a:solidFill>
                <a:latin typeface="+mn-lt"/>
              </a:rPr>
              <a:t>(</a:t>
            </a:r>
            <a:r>
              <a:rPr lang="en-US" dirty="0" err="1" smtClean="0">
                <a:solidFill>
                  <a:schemeClr val="tx1"/>
                </a:solidFill>
                <a:latin typeface="+mn-lt"/>
              </a:rPr>
              <a:t>Laaja</a:t>
            </a:r>
            <a:r>
              <a:rPr lang="en-US" dirty="0" smtClean="0">
                <a:solidFill>
                  <a:schemeClr val="tx1"/>
                </a:solidFill>
                <a:latin typeface="+mn-lt"/>
              </a:rPr>
              <a:t> </a:t>
            </a:r>
            <a:r>
              <a:rPr lang="en-US" dirty="0" err="1" smtClean="0">
                <a:solidFill>
                  <a:schemeClr val="tx1"/>
                </a:solidFill>
                <a:latin typeface="+mn-lt"/>
              </a:rPr>
              <a:t>käsite</a:t>
            </a:r>
            <a:r>
              <a:rPr lang="en-US" dirty="0" smtClean="0">
                <a:solidFill>
                  <a:schemeClr val="tx1"/>
                </a:solidFill>
                <a:latin typeface="+mn-lt"/>
              </a:rPr>
              <a:t> </a:t>
            </a:r>
            <a:r>
              <a:rPr lang="en-US" dirty="0" err="1" smtClean="0">
                <a:solidFill>
                  <a:schemeClr val="tx1"/>
                </a:solidFill>
                <a:latin typeface="+mn-lt"/>
              </a:rPr>
              <a:t>perustuen</a:t>
            </a:r>
            <a:r>
              <a:rPr lang="en-US" dirty="0" smtClean="0">
                <a:solidFill>
                  <a:schemeClr val="tx1"/>
                </a:solidFill>
                <a:latin typeface="+mn-lt"/>
              </a:rPr>
              <a:t> EUT </a:t>
            </a:r>
            <a:r>
              <a:rPr lang="en-US" dirty="0" err="1" smtClean="0">
                <a:solidFill>
                  <a:schemeClr val="tx1"/>
                </a:solidFill>
                <a:latin typeface="+mn-lt"/>
              </a:rPr>
              <a:t>tuomioihin</a:t>
            </a:r>
            <a:r>
              <a:rPr lang="en-US" dirty="0" smtClean="0">
                <a:solidFill>
                  <a:schemeClr val="tx1"/>
                </a:solidFill>
                <a:latin typeface="+mn-lt"/>
              </a:rPr>
              <a:t> </a:t>
            </a:r>
            <a:r>
              <a:rPr lang="en-US" dirty="0" err="1" smtClean="0">
                <a:solidFill>
                  <a:schemeClr val="tx1"/>
                </a:solidFill>
                <a:latin typeface="+mn-lt"/>
              </a:rPr>
              <a:t>kuten</a:t>
            </a:r>
            <a:r>
              <a:rPr lang="en-US" dirty="0" smtClean="0">
                <a:solidFill>
                  <a:schemeClr val="tx1"/>
                </a:solidFill>
                <a:latin typeface="+mn-lt"/>
              </a:rPr>
              <a:t> </a:t>
            </a:r>
            <a:r>
              <a:rPr lang="en-US" dirty="0" err="1" smtClean="0">
                <a:solidFill>
                  <a:schemeClr val="tx1"/>
                </a:solidFill>
                <a:latin typeface="+mn-lt"/>
              </a:rPr>
              <a:t>Taricco</a:t>
            </a:r>
            <a:r>
              <a:rPr lang="en-US" dirty="0">
                <a:solidFill>
                  <a:schemeClr val="tx1"/>
                </a:solidFill>
                <a:latin typeface="+mn-lt"/>
              </a:rPr>
              <a:t>)</a:t>
            </a:r>
          </a:p>
          <a:p>
            <a:pPr marL="342900" indent="-342900" algn="just">
              <a:buFontTx/>
              <a:buChar char="-"/>
            </a:pPr>
            <a:r>
              <a:rPr lang="fi-FI" dirty="0" smtClean="0">
                <a:solidFill>
                  <a:schemeClr val="tx1"/>
                </a:solidFill>
                <a:latin typeface="+mn-lt"/>
              </a:rPr>
              <a:t>…,jotka </a:t>
            </a:r>
            <a:r>
              <a:rPr lang="fi-FI" dirty="0">
                <a:solidFill>
                  <a:schemeClr val="tx1"/>
                </a:solidFill>
                <a:latin typeface="+mn-lt"/>
              </a:rPr>
              <a:t>kuuluvat johonkin seuraavista, on hankittu niistä jonkin kautta tai lankeavat </a:t>
            </a:r>
            <a:r>
              <a:rPr lang="fi-FI" dirty="0" smtClean="0">
                <a:solidFill>
                  <a:schemeClr val="tx1"/>
                </a:solidFill>
                <a:latin typeface="+mn-lt"/>
              </a:rPr>
              <a:t>maksettaviksi niistä johonkin; Unionin talousarvio, EU instituutioiden ja toimielimien, elinten ja laitosten talousarviot</a:t>
            </a:r>
          </a:p>
          <a:p>
            <a:pPr marL="635508" lvl="1" indent="-342900" algn="just">
              <a:buFontTx/>
              <a:buChar char="-"/>
            </a:pPr>
            <a:r>
              <a:rPr lang="en-US" dirty="0">
                <a:solidFill>
                  <a:schemeClr val="tx1"/>
                </a:solidFill>
                <a:latin typeface="+mn-lt"/>
              </a:rPr>
              <a:t>			</a:t>
            </a:r>
          </a:p>
          <a:p>
            <a:pPr algn="just"/>
            <a:r>
              <a:rPr lang="en-US" dirty="0">
                <a:solidFill>
                  <a:schemeClr val="tx1"/>
                </a:solidFill>
                <a:latin typeface="+mn-lt"/>
              </a:rPr>
              <a:t>                             </a:t>
            </a:r>
            <a:r>
              <a:rPr lang="en-US" dirty="0" err="1" smtClean="0">
                <a:solidFill>
                  <a:schemeClr val="tx1"/>
                </a:solidFill>
                <a:latin typeface="+mn-lt"/>
              </a:rPr>
              <a:t>Tarve</a:t>
            </a:r>
            <a:r>
              <a:rPr lang="en-US" dirty="0" smtClean="0">
                <a:solidFill>
                  <a:schemeClr val="tx1"/>
                </a:solidFill>
                <a:latin typeface="+mn-lt"/>
              </a:rPr>
              <a:t> </a:t>
            </a:r>
            <a:r>
              <a:rPr lang="en-US" dirty="0" err="1" smtClean="0">
                <a:solidFill>
                  <a:schemeClr val="tx1"/>
                </a:solidFill>
                <a:latin typeface="+mn-lt"/>
              </a:rPr>
              <a:t>tietää</a:t>
            </a:r>
            <a:r>
              <a:rPr lang="en-US" dirty="0" smtClean="0">
                <a:solidFill>
                  <a:schemeClr val="tx1"/>
                </a:solidFill>
                <a:latin typeface="+mn-lt"/>
              </a:rPr>
              <a:t> </a:t>
            </a:r>
            <a:r>
              <a:rPr lang="en-US" dirty="0" err="1" smtClean="0">
                <a:solidFill>
                  <a:schemeClr val="tx1"/>
                </a:solidFill>
                <a:latin typeface="+mn-lt"/>
              </a:rPr>
              <a:t>joitakin</a:t>
            </a:r>
            <a:r>
              <a:rPr lang="en-US" dirty="0" smtClean="0">
                <a:solidFill>
                  <a:schemeClr val="tx1"/>
                </a:solidFill>
                <a:latin typeface="+mn-lt"/>
              </a:rPr>
              <a:t> </a:t>
            </a:r>
            <a:r>
              <a:rPr lang="en-US" dirty="0" err="1" smtClean="0">
                <a:solidFill>
                  <a:schemeClr val="tx1"/>
                </a:solidFill>
                <a:latin typeface="+mn-lt"/>
              </a:rPr>
              <a:t>asioita</a:t>
            </a:r>
            <a:r>
              <a:rPr lang="en-US" dirty="0" smtClean="0">
                <a:solidFill>
                  <a:schemeClr val="tx1"/>
                </a:solidFill>
                <a:latin typeface="+mn-lt"/>
              </a:rPr>
              <a:t> EU </a:t>
            </a:r>
            <a:r>
              <a:rPr lang="en-US" dirty="0" err="1" smtClean="0">
                <a:solidFill>
                  <a:schemeClr val="tx1"/>
                </a:solidFill>
                <a:latin typeface="+mn-lt"/>
              </a:rPr>
              <a:t>budjetista</a:t>
            </a:r>
            <a:r>
              <a:rPr lang="en-US" dirty="0">
                <a:solidFill>
                  <a:schemeClr val="tx1"/>
                </a:solidFill>
                <a:latin typeface="+mn-lt"/>
              </a:rPr>
              <a:t>	</a:t>
            </a:r>
            <a:r>
              <a:rPr lang="en-US" dirty="0"/>
              <a:t>				</a:t>
            </a:r>
          </a:p>
          <a:p>
            <a:pPr marL="342900" indent="-342900" algn="l">
              <a:buFont typeface="Arial" panose="020B0604020202020204" pitchFamily="34" charset="0"/>
              <a:buChar char="•"/>
            </a:pPr>
            <a:endParaRPr lang="es-ES_tradnl" dirty="0"/>
          </a:p>
          <a:p>
            <a:pPr marL="342900" indent="-342900" algn="l">
              <a:buFontTx/>
              <a:buChar char="-"/>
            </a:pPr>
            <a:endParaRPr lang="es-ES_tradnl" dirty="0"/>
          </a:p>
        </p:txBody>
      </p:sp>
      <p:sp>
        <p:nvSpPr>
          <p:cNvPr id="4" name="Flecha derecha 3"/>
          <p:cNvSpPr/>
          <p:nvPr/>
        </p:nvSpPr>
        <p:spPr>
          <a:xfrm>
            <a:off x="1092176" y="52029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Dia számának helye 4">
            <a:extLst>
              <a:ext uri="{FF2B5EF4-FFF2-40B4-BE49-F238E27FC236}">
                <a16:creationId xmlns:a16="http://schemas.microsoft.com/office/drawing/2014/main" id="{3DE56190-F94E-4E4D-8D0C-5ADFFED7CCDF}"/>
              </a:ext>
            </a:extLst>
          </p:cNvPr>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859010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EU </a:t>
            </a:r>
            <a:r>
              <a:rPr lang="es-ES_tradnl" dirty="0" smtClean="0"/>
              <a:t>TULOT</a:t>
            </a:r>
            <a:endParaRPr lang="es-ES" dirty="0"/>
          </a:p>
        </p:txBody>
      </p:sp>
      <p:sp>
        <p:nvSpPr>
          <p:cNvPr id="3" name="Subtítulo 2"/>
          <p:cNvSpPr>
            <a:spLocks noGrp="1"/>
          </p:cNvSpPr>
          <p:nvPr>
            <p:ph idx="1"/>
          </p:nvPr>
        </p:nvSpPr>
        <p:spPr/>
        <p:txBody>
          <a:bodyPr>
            <a:normAutofit/>
          </a:bodyPr>
          <a:lstStyle/>
          <a:p>
            <a:pPr algn="l"/>
            <a:r>
              <a:rPr lang="en-US" dirty="0" err="1" smtClean="0">
                <a:solidFill>
                  <a:schemeClr val="tx1"/>
                </a:solidFill>
                <a:latin typeface="+mn-lt"/>
              </a:rPr>
              <a:t>Neuvosto</a:t>
            </a:r>
            <a:r>
              <a:rPr lang="en-US" dirty="0" smtClean="0">
                <a:solidFill>
                  <a:schemeClr val="tx1"/>
                </a:solidFill>
                <a:latin typeface="+mn-lt"/>
              </a:rPr>
              <a:t> </a:t>
            </a:r>
            <a:r>
              <a:rPr lang="en-US" dirty="0" err="1" smtClean="0">
                <a:solidFill>
                  <a:schemeClr val="tx1"/>
                </a:solidFill>
                <a:latin typeface="+mn-lt"/>
              </a:rPr>
              <a:t>päättää</a:t>
            </a:r>
            <a:r>
              <a:rPr lang="en-US" dirty="0" smtClean="0">
                <a:solidFill>
                  <a:schemeClr val="tx1"/>
                </a:solidFill>
                <a:latin typeface="+mn-lt"/>
              </a:rPr>
              <a:t> </a:t>
            </a:r>
            <a:r>
              <a:rPr lang="en-US" dirty="0" err="1" smtClean="0">
                <a:solidFill>
                  <a:schemeClr val="tx1"/>
                </a:solidFill>
                <a:latin typeface="+mn-lt"/>
              </a:rPr>
              <a:t>perinteisten</a:t>
            </a:r>
            <a:r>
              <a:rPr lang="en-US" dirty="0" smtClean="0">
                <a:solidFill>
                  <a:schemeClr val="tx1"/>
                </a:solidFill>
                <a:latin typeface="+mn-lt"/>
              </a:rPr>
              <a:t> </a:t>
            </a:r>
            <a:r>
              <a:rPr lang="en-US" dirty="0" err="1" smtClean="0">
                <a:solidFill>
                  <a:schemeClr val="tx1"/>
                </a:solidFill>
                <a:latin typeface="+mn-lt"/>
              </a:rPr>
              <a:t>omien</a:t>
            </a:r>
            <a:r>
              <a:rPr lang="en-US" dirty="0" smtClean="0">
                <a:solidFill>
                  <a:schemeClr val="tx1"/>
                </a:solidFill>
                <a:latin typeface="+mn-lt"/>
              </a:rPr>
              <a:t> </a:t>
            </a:r>
            <a:r>
              <a:rPr lang="en-US" dirty="0" err="1" smtClean="0">
                <a:solidFill>
                  <a:schemeClr val="tx1"/>
                </a:solidFill>
                <a:latin typeface="+mn-lt"/>
              </a:rPr>
              <a:t>varojen</a:t>
            </a:r>
            <a:r>
              <a:rPr lang="en-US" dirty="0" smtClean="0">
                <a:solidFill>
                  <a:schemeClr val="tx1"/>
                </a:solidFill>
                <a:latin typeface="+mn-lt"/>
              </a:rPr>
              <a:t> </a:t>
            </a:r>
            <a:r>
              <a:rPr lang="en-US" dirty="0" err="1" smtClean="0">
                <a:solidFill>
                  <a:schemeClr val="tx1"/>
                </a:solidFill>
                <a:latin typeface="+mn-lt"/>
              </a:rPr>
              <a:t>enimmäismäärän</a:t>
            </a:r>
            <a:r>
              <a:rPr lang="en-US" dirty="0" smtClean="0">
                <a:solidFill>
                  <a:schemeClr val="tx1"/>
                </a:solidFill>
                <a:latin typeface="+mn-lt"/>
              </a:rPr>
              <a:t>, </a:t>
            </a:r>
            <a:r>
              <a:rPr lang="en-US" dirty="0" err="1" smtClean="0">
                <a:solidFill>
                  <a:schemeClr val="tx1"/>
                </a:solidFill>
                <a:latin typeface="+mn-lt"/>
              </a:rPr>
              <a:t>lajit</a:t>
            </a:r>
            <a:r>
              <a:rPr lang="en-US" dirty="0" smtClean="0">
                <a:solidFill>
                  <a:schemeClr val="tx1"/>
                </a:solidFill>
                <a:latin typeface="+mn-lt"/>
              </a:rPr>
              <a:t> </a:t>
            </a:r>
            <a:r>
              <a:rPr lang="en-US" dirty="0" err="1" smtClean="0">
                <a:solidFill>
                  <a:schemeClr val="tx1"/>
                </a:solidFill>
                <a:latin typeface="+mn-lt"/>
              </a:rPr>
              <a:t>samalla</a:t>
            </a:r>
            <a:r>
              <a:rPr lang="en-US" dirty="0" smtClean="0">
                <a:solidFill>
                  <a:schemeClr val="tx1"/>
                </a:solidFill>
                <a:latin typeface="+mn-lt"/>
              </a:rPr>
              <a:t> kun se </a:t>
            </a:r>
            <a:r>
              <a:rPr lang="en-US" dirty="0" err="1" smtClean="0">
                <a:solidFill>
                  <a:schemeClr val="tx1"/>
                </a:solidFill>
                <a:latin typeface="+mn-lt"/>
              </a:rPr>
              <a:t>päättää</a:t>
            </a:r>
            <a:r>
              <a:rPr lang="en-US" dirty="0" smtClean="0">
                <a:solidFill>
                  <a:schemeClr val="tx1"/>
                </a:solidFill>
                <a:latin typeface="+mn-lt"/>
              </a:rPr>
              <a:t> </a:t>
            </a:r>
            <a:r>
              <a:rPr lang="en-US" dirty="0" err="1" smtClean="0">
                <a:solidFill>
                  <a:schemeClr val="tx1"/>
                </a:solidFill>
                <a:latin typeface="+mn-lt"/>
              </a:rPr>
              <a:t>monivuotisen</a:t>
            </a:r>
            <a:r>
              <a:rPr lang="en-US" dirty="0" smtClean="0">
                <a:solidFill>
                  <a:schemeClr val="tx1"/>
                </a:solidFill>
                <a:latin typeface="+mn-lt"/>
              </a:rPr>
              <a:t> </a:t>
            </a:r>
            <a:r>
              <a:rPr lang="en-US" dirty="0" err="1" smtClean="0">
                <a:solidFill>
                  <a:schemeClr val="tx1"/>
                </a:solidFill>
                <a:latin typeface="+mn-lt"/>
              </a:rPr>
              <a:t>maksuohjelman</a:t>
            </a:r>
            <a:r>
              <a:rPr lang="en-US" dirty="0" smtClean="0">
                <a:solidFill>
                  <a:schemeClr val="tx1"/>
                </a:solidFill>
                <a:latin typeface="+mn-lt"/>
              </a:rPr>
              <a:t> </a:t>
            </a:r>
            <a:r>
              <a:rPr lang="en-US" dirty="0" err="1" smtClean="0">
                <a:solidFill>
                  <a:schemeClr val="tx1"/>
                </a:solidFill>
                <a:latin typeface="+mn-lt"/>
              </a:rPr>
              <a:t>kulukatoista</a:t>
            </a:r>
            <a:r>
              <a:rPr lang="en-US" dirty="0" smtClean="0">
                <a:solidFill>
                  <a:schemeClr val="tx1"/>
                </a:solidFill>
                <a:latin typeface="+mn-lt"/>
              </a:rPr>
              <a:t>.</a:t>
            </a:r>
            <a:endParaRPr lang="en-US" dirty="0">
              <a:solidFill>
                <a:schemeClr val="tx1"/>
              </a:solidFill>
              <a:latin typeface="+mn-lt"/>
            </a:endParaRPr>
          </a:p>
          <a:p>
            <a:pPr algn="l"/>
            <a:endParaRPr lang="en-US" dirty="0">
              <a:solidFill>
                <a:schemeClr val="tx1"/>
              </a:solidFill>
              <a:latin typeface="+mn-lt"/>
            </a:endParaRPr>
          </a:p>
          <a:p>
            <a:pPr algn="l"/>
            <a:r>
              <a:rPr lang="es-ES_tradnl" b="1" dirty="0">
                <a:solidFill>
                  <a:schemeClr val="tx1"/>
                </a:solidFill>
                <a:latin typeface="+mn-lt"/>
                <a:cs typeface="Times New Roman" panose="02020603050405020304" pitchFamily="18" charset="0"/>
              </a:rPr>
              <a:t>→</a:t>
            </a:r>
            <a:r>
              <a:rPr lang="es-ES_tradnl" dirty="0">
                <a:solidFill>
                  <a:schemeClr val="tx1"/>
                </a:solidFill>
                <a:latin typeface="+mn-lt"/>
                <a:cs typeface="Times New Roman" panose="02020603050405020304" pitchFamily="18" charset="0"/>
              </a:rPr>
              <a:t> </a:t>
            </a:r>
            <a:r>
              <a:rPr lang="es-ES_tradnl" dirty="0" err="1" smtClean="0">
                <a:solidFill>
                  <a:schemeClr val="tx1"/>
                </a:solidFill>
                <a:latin typeface="+mn-lt"/>
              </a:rPr>
              <a:t>uudet</a:t>
            </a:r>
            <a:r>
              <a:rPr lang="es-ES_tradnl" dirty="0" smtClean="0">
                <a:solidFill>
                  <a:schemeClr val="tx1"/>
                </a:solidFill>
                <a:latin typeface="+mn-lt"/>
              </a:rPr>
              <a:t> </a:t>
            </a:r>
            <a:r>
              <a:rPr lang="es-ES_tradnl" dirty="0" err="1" smtClean="0">
                <a:solidFill>
                  <a:schemeClr val="tx1"/>
                </a:solidFill>
                <a:latin typeface="+mn-lt"/>
              </a:rPr>
              <a:t>omat</a:t>
            </a:r>
            <a:r>
              <a:rPr lang="es-ES_tradnl" dirty="0" smtClean="0">
                <a:solidFill>
                  <a:schemeClr val="tx1"/>
                </a:solidFill>
                <a:latin typeface="+mn-lt"/>
              </a:rPr>
              <a:t> </a:t>
            </a:r>
            <a:r>
              <a:rPr lang="es-ES_tradnl" dirty="0" err="1" smtClean="0">
                <a:solidFill>
                  <a:schemeClr val="tx1"/>
                </a:solidFill>
                <a:latin typeface="+mn-lt"/>
              </a:rPr>
              <a:t>resurssit</a:t>
            </a:r>
            <a:r>
              <a:rPr lang="es-ES_tradnl" dirty="0" smtClean="0">
                <a:solidFill>
                  <a:schemeClr val="tx1"/>
                </a:solidFill>
                <a:latin typeface="+mn-lt"/>
              </a:rPr>
              <a:t>? </a:t>
            </a:r>
            <a:r>
              <a:rPr lang="es-ES_tradnl" dirty="0" err="1" smtClean="0">
                <a:solidFill>
                  <a:schemeClr val="tx1"/>
                </a:solidFill>
                <a:latin typeface="+mn-lt"/>
              </a:rPr>
              <a:t>Muovijätemaksut</a:t>
            </a:r>
            <a:r>
              <a:rPr lang="es-ES_tradnl" dirty="0" smtClean="0">
                <a:solidFill>
                  <a:schemeClr val="tx1"/>
                </a:solidFill>
                <a:latin typeface="+mn-lt"/>
              </a:rPr>
              <a:t>/ </a:t>
            </a:r>
            <a:r>
              <a:rPr lang="es-ES_tradnl" dirty="0">
                <a:solidFill>
                  <a:schemeClr val="tx1"/>
                </a:solidFill>
                <a:latin typeface="+mn-lt"/>
              </a:rPr>
              <a:t>ETS </a:t>
            </a:r>
            <a:r>
              <a:rPr lang="es-ES_tradnl" dirty="0" smtClean="0">
                <a:solidFill>
                  <a:schemeClr val="tx1"/>
                </a:solidFill>
                <a:latin typeface="+mn-lt"/>
              </a:rPr>
              <a:t>(</a:t>
            </a:r>
            <a:r>
              <a:rPr lang="es-ES_tradnl" dirty="0" err="1" smtClean="0">
                <a:solidFill>
                  <a:schemeClr val="tx1"/>
                </a:solidFill>
                <a:latin typeface="+mn-lt"/>
              </a:rPr>
              <a:t>päästömaksut</a:t>
            </a:r>
            <a:r>
              <a:rPr lang="es-ES_tradnl" dirty="0" smtClean="0">
                <a:solidFill>
                  <a:schemeClr val="tx1"/>
                </a:solidFill>
                <a:latin typeface="+mn-lt"/>
              </a:rPr>
              <a:t>) </a:t>
            </a:r>
            <a:r>
              <a:rPr lang="es-ES_tradnl" dirty="0">
                <a:solidFill>
                  <a:schemeClr val="tx1"/>
                </a:solidFill>
                <a:latin typeface="+mn-lt"/>
              </a:rPr>
              <a:t>/ </a:t>
            </a:r>
            <a:r>
              <a:rPr lang="es-ES_tradnl" dirty="0" err="1" smtClean="0">
                <a:solidFill>
                  <a:schemeClr val="tx1"/>
                </a:solidFill>
                <a:latin typeface="+mn-lt"/>
              </a:rPr>
              <a:t>suurten</a:t>
            </a:r>
            <a:r>
              <a:rPr lang="es-ES_tradnl" dirty="0" smtClean="0">
                <a:solidFill>
                  <a:schemeClr val="tx1"/>
                </a:solidFill>
                <a:latin typeface="+mn-lt"/>
              </a:rPr>
              <a:t> </a:t>
            </a:r>
            <a:r>
              <a:rPr lang="es-ES_tradnl" dirty="0" err="1" smtClean="0">
                <a:solidFill>
                  <a:schemeClr val="tx1"/>
                </a:solidFill>
                <a:latin typeface="+mn-lt"/>
              </a:rPr>
              <a:t>yritysten</a:t>
            </a:r>
            <a:r>
              <a:rPr lang="es-ES_tradnl" dirty="0" smtClean="0">
                <a:solidFill>
                  <a:schemeClr val="tx1"/>
                </a:solidFill>
                <a:latin typeface="+mn-lt"/>
              </a:rPr>
              <a:t> </a:t>
            </a:r>
            <a:r>
              <a:rPr lang="es-ES_tradnl" dirty="0" err="1" smtClean="0">
                <a:solidFill>
                  <a:schemeClr val="tx1"/>
                </a:solidFill>
                <a:latin typeface="+mn-lt"/>
              </a:rPr>
              <a:t>toimintaa</a:t>
            </a:r>
            <a:r>
              <a:rPr lang="es-ES_tradnl" dirty="0" smtClean="0">
                <a:solidFill>
                  <a:schemeClr val="tx1"/>
                </a:solidFill>
                <a:latin typeface="+mn-lt"/>
              </a:rPr>
              <a:t>/ </a:t>
            </a:r>
            <a:r>
              <a:rPr lang="es-ES_tradnl" dirty="0" err="1" smtClean="0">
                <a:solidFill>
                  <a:schemeClr val="tx1"/>
                </a:solidFill>
                <a:latin typeface="+mn-lt"/>
              </a:rPr>
              <a:t>digivero</a:t>
            </a:r>
            <a:r>
              <a:rPr lang="es-ES_tradnl" dirty="0" smtClean="0">
                <a:solidFill>
                  <a:schemeClr val="tx1"/>
                </a:solidFill>
                <a:latin typeface="+mn-lt"/>
              </a:rPr>
              <a:t>?</a:t>
            </a:r>
            <a:endParaRPr lang="es-ES_tradnl" dirty="0">
              <a:solidFill>
                <a:schemeClr val="tx1"/>
              </a:solidFill>
              <a:latin typeface="+mn-lt"/>
            </a:endParaRPr>
          </a:p>
          <a:p>
            <a:pPr algn="l"/>
            <a:endParaRPr lang="en-US" dirty="0">
              <a:solidFill>
                <a:schemeClr val="tx1"/>
              </a:solidFill>
              <a:latin typeface="+mn-lt"/>
            </a:endParaRPr>
          </a:p>
          <a:p>
            <a:pPr algn="l"/>
            <a:r>
              <a:rPr lang="en-US" dirty="0" err="1" smtClean="0">
                <a:solidFill>
                  <a:schemeClr val="tx1"/>
                </a:solidFill>
                <a:latin typeface="+mn-lt"/>
              </a:rPr>
              <a:t>Päätöksen</a:t>
            </a:r>
            <a:r>
              <a:rPr lang="en-US" dirty="0" smtClean="0">
                <a:solidFill>
                  <a:schemeClr val="tx1"/>
                </a:solidFill>
                <a:latin typeface="+mn-lt"/>
              </a:rPr>
              <a:t> </a:t>
            </a:r>
            <a:r>
              <a:rPr lang="en-US" dirty="0" err="1" smtClean="0">
                <a:solidFill>
                  <a:schemeClr val="tx1"/>
                </a:solidFill>
                <a:latin typeface="+mn-lt"/>
              </a:rPr>
              <a:t>jälkeen</a:t>
            </a:r>
            <a:r>
              <a:rPr lang="en-US" dirty="0" smtClean="0">
                <a:solidFill>
                  <a:schemeClr val="tx1"/>
                </a:solidFill>
                <a:latin typeface="+mn-lt"/>
              </a:rPr>
              <a:t> </a:t>
            </a:r>
            <a:r>
              <a:rPr lang="en-US" dirty="0" err="1" smtClean="0">
                <a:solidFill>
                  <a:schemeClr val="tx1"/>
                </a:solidFill>
                <a:latin typeface="+mn-lt"/>
              </a:rPr>
              <a:t>varat</a:t>
            </a:r>
            <a:r>
              <a:rPr lang="en-US" dirty="0" smtClean="0">
                <a:solidFill>
                  <a:schemeClr val="tx1"/>
                </a:solidFill>
                <a:latin typeface="+mn-lt"/>
              </a:rPr>
              <a:t> </a:t>
            </a:r>
            <a:r>
              <a:rPr lang="en-US" dirty="0" err="1" smtClean="0">
                <a:solidFill>
                  <a:schemeClr val="tx1"/>
                </a:solidFill>
                <a:latin typeface="+mn-lt"/>
              </a:rPr>
              <a:t>ohjataan</a:t>
            </a:r>
            <a:r>
              <a:rPr lang="en-US" dirty="0" smtClean="0">
                <a:solidFill>
                  <a:schemeClr val="tx1"/>
                </a:solidFill>
                <a:latin typeface="+mn-lt"/>
              </a:rPr>
              <a:t> EU </a:t>
            </a:r>
            <a:r>
              <a:rPr lang="en-US" dirty="0" err="1" smtClean="0">
                <a:solidFill>
                  <a:schemeClr val="tx1"/>
                </a:solidFill>
                <a:latin typeface="+mn-lt"/>
              </a:rPr>
              <a:t>budjettiin</a:t>
            </a:r>
            <a:r>
              <a:rPr lang="en-US" dirty="0" smtClean="0">
                <a:solidFill>
                  <a:schemeClr val="tx1"/>
                </a:solidFill>
                <a:latin typeface="+mn-lt"/>
              </a:rPr>
              <a:t> </a:t>
            </a:r>
            <a:r>
              <a:rPr lang="en-US" dirty="0" err="1" smtClean="0">
                <a:solidFill>
                  <a:schemeClr val="tx1"/>
                </a:solidFill>
                <a:latin typeface="+mn-lt"/>
              </a:rPr>
              <a:t>ilman</a:t>
            </a:r>
            <a:r>
              <a:rPr lang="en-US" dirty="0" smtClean="0">
                <a:solidFill>
                  <a:schemeClr val="tx1"/>
                </a:solidFill>
                <a:latin typeface="+mn-lt"/>
              </a:rPr>
              <a:t> </a:t>
            </a:r>
            <a:r>
              <a:rPr lang="en-US" dirty="0" err="1" smtClean="0">
                <a:solidFill>
                  <a:schemeClr val="tx1"/>
                </a:solidFill>
                <a:latin typeface="+mn-lt"/>
              </a:rPr>
              <a:t>kansallisia</a:t>
            </a:r>
            <a:r>
              <a:rPr lang="en-US" dirty="0" smtClean="0">
                <a:solidFill>
                  <a:schemeClr val="tx1"/>
                </a:solidFill>
                <a:latin typeface="+mn-lt"/>
              </a:rPr>
              <a:t> </a:t>
            </a:r>
            <a:r>
              <a:rPr lang="en-US" dirty="0" err="1" smtClean="0">
                <a:solidFill>
                  <a:schemeClr val="tx1"/>
                </a:solidFill>
                <a:latin typeface="+mn-lt"/>
              </a:rPr>
              <a:t>päätöksiä</a:t>
            </a:r>
            <a:r>
              <a:rPr lang="en-US" dirty="0" smtClean="0">
                <a:solidFill>
                  <a:schemeClr val="tx1"/>
                </a:solidFill>
                <a:latin typeface="+mn-lt"/>
              </a:rPr>
              <a:t>.</a:t>
            </a:r>
            <a:endParaRPr lang="en-US" dirty="0">
              <a:solidFill>
                <a:schemeClr val="tx1"/>
              </a:solidFill>
              <a:latin typeface="+mn-lt"/>
            </a:endParaRPr>
          </a:p>
          <a:p>
            <a:pPr algn="l"/>
            <a:r>
              <a:rPr lang="en-US" dirty="0" err="1" smtClean="0">
                <a:solidFill>
                  <a:schemeClr val="tx1"/>
                </a:solidFill>
                <a:latin typeface="+mn-lt"/>
              </a:rPr>
              <a:t>Jotkut</a:t>
            </a:r>
            <a:r>
              <a:rPr lang="en-US" dirty="0" smtClean="0">
                <a:solidFill>
                  <a:schemeClr val="tx1"/>
                </a:solidFill>
                <a:latin typeface="+mn-lt"/>
              </a:rPr>
              <a:t> </a:t>
            </a:r>
            <a:r>
              <a:rPr lang="en-US" dirty="0" err="1" smtClean="0">
                <a:solidFill>
                  <a:schemeClr val="tx1"/>
                </a:solidFill>
                <a:latin typeface="+mn-lt"/>
              </a:rPr>
              <a:t>maat</a:t>
            </a:r>
            <a:r>
              <a:rPr lang="en-US" dirty="0" smtClean="0">
                <a:solidFill>
                  <a:schemeClr val="tx1"/>
                </a:solidFill>
                <a:latin typeface="+mn-lt"/>
              </a:rPr>
              <a:t> </a:t>
            </a:r>
            <a:r>
              <a:rPr lang="en-US" dirty="0" err="1" smtClean="0">
                <a:solidFill>
                  <a:schemeClr val="tx1"/>
                </a:solidFill>
                <a:latin typeface="+mn-lt"/>
              </a:rPr>
              <a:t>saavat</a:t>
            </a:r>
            <a:r>
              <a:rPr lang="en-US" dirty="0" smtClean="0">
                <a:solidFill>
                  <a:schemeClr val="tx1"/>
                </a:solidFill>
                <a:latin typeface="+mn-lt"/>
              </a:rPr>
              <a:t> </a:t>
            </a:r>
            <a:r>
              <a:rPr lang="en-US" dirty="0" err="1" smtClean="0">
                <a:solidFill>
                  <a:schemeClr val="tx1"/>
                </a:solidFill>
                <a:latin typeface="+mn-lt"/>
              </a:rPr>
              <a:t>palautuksia</a:t>
            </a:r>
            <a:r>
              <a:rPr lang="en-US" dirty="0" smtClean="0">
                <a:solidFill>
                  <a:schemeClr val="tx1"/>
                </a:solidFill>
                <a:latin typeface="+mn-lt"/>
              </a:rPr>
              <a:t>⁠</a:t>
            </a:r>
            <a:r>
              <a:rPr lang="en-US" dirty="0">
                <a:solidFill>
                  <a:schemeClr val="tx1"/>
                </a:solidFill>
                <a:latin typeface="+mn-lt"/>
              </a:rPr>
              <a:t>– </a:t>
            </a:r>
            <a:r>
              <a:rPr lang="en-US" dirty="0" smtClean="0">
                <a:solidFill>
                  <a:schemeClr val="tx1"/>
                </a:solidFill>
                <a:latin typeface="+mn-lt"/>
              </a:rPr>
              <a:t>tai </a:t>
            </a:r>
            <a:r>
              <a:rPr lang="en-US" dirty="0" err="1" smtClean="0">
                <a:solidFill>
                  <a:schemeClr val="tx1"/>
                </a:solidFill>
                <a:latin typeface="+mn-lt"/>
              </a:rPr>
              <a:t>alennuksia</a:t>
            </a:r>
            <a:r>
              <a:rPr lang="en-US" dirty="0">
                <a:solidFill>
                  <a:schemeClr val="tx1"/>
                </a:solidFill>
                <a:latin typeface="+mn-lt"/>
              </a:rPr>
              <a:t> ⁠– </a:t>
            </a:r>
            <a:r>
              <a:rPr lang="en-US" dirty="0" err="1" smtClean="0">
                <a:solidFill>
                  <a:schemeClr val="tx1"/>
                </a:solidFill>
                <a:latin typeface="+mn-lt"/>
              </a:rPr>
              <a:t>joka</a:t>
            </a:r>
            <a:r>
              <a:rPr lang="en-US" dirty="0" smtClean="0">
                <a:solidFill>
                  <a:schemeClr val="tx1"/>
                </a:solidFill>
                <a:latin typeface="+mn-lt"/>
              </a:rPr>
              <a:t> </a:t>
            </a:r>
            <a:r>
              <a:rPr lang="en-US" dirty="0" err="1" smtClean="0">
                <a:solidFill>
                  <a:schemeClr val="tx1"/>
                </a:solidFill>
                <a:latin typeface="+mn-lt"/>
              </a:rPr>
              <a:t>tasoittaa</a:t>
            </a:r>
            <a:r>
              <a:rPr lang="en-US" dirty="0" smtClean="0">
                <a:solidFill>
                  <a:schemeClr val="tx1"/>
                </a:solidFill>
                <a:latin typeface="+mn-lt"/>
              </a:rPr>
              <a:t> </a:t>
            </a:r>
            <a:r>
              <a:rPr lang="en-US" dirty="0" err="1" smtClean="0">
                <a:solidFill>
                  <a:schemeClr val="tx1"/>
                </a:solidFill>
                <a:latin typeface="+mn-lt"/>
              </a:rPr>
              <a:t>maksujen</a:t>
            </a:r>
            <a:r>
              <a:rPr lang="en-US" dirty="0" smtClean="0">
                <a:solidFill>
                  <a:schemeClr val="tx1"/>
                </a:solidFill>
                <a:latin typeface="+mn-lt"/>
              </a:rPr>
              <a:t> ja </a:t>
            </a:r>
            <a:r>
              <a:rPr lang="en-US" dirty="0" err="1" smtClean="0">
                <a:solidFill>
                  <a:schemeClr val="tx1"/>
                </a:solidFill>
                <a:latin typeface="+mn-lt"/>
              </a:rPr>
              <a:t>saatavien</a:t>
            </a:r>
            <a:r>
              <a:rPr lang="en-US" dirty="0" smtClean="0">
                <a:solidFill>
                  <a:schemeClr val="tx1"/>
                </a:solidFill>
                <a:latin typeface="+mn-lt"/>
              </a:rPr>
              <a:t> </a:t>
            </a:r>
            <a:r>
              <a:rPr lang="en-US" dirty="0" err="1" smtClean="0">
                <a:solidFill>
                  <a:schemeClr val="tx1"/>
                </a:solidFill>
                <a:latin typeface="+mn-lt"/>
              </a:rPr>
              <a:t>erotusta</a:t>
            </a:r>
            <a:r>
              <a:rPr lang="en-US" dirty="0" smtClean="0">
                <a:solidFill>
                  <a:schemeClr val="tx1"/>
                </a:solidFill>
                <a:latin typeface="+mn-lt"/>
              </a:rPr>
              <a:t>.</a:t>
            </a:r>
            <a:endParaRPr lang="es-ES_tradnl" dirty="0">
              <a:solidFill>
                <a:schemeClr val="tx1"/>
              </a:solidFill>
              <a:latin typeface="+mn-lt"/>
            </a:endParaRPr>
          </a:p>
        </p:txBody>
      </p:sp>
      <p:sp>
        <p:nvSpPr>
          <p:cNvPr id="4" name="Dia számának helye 3">
            <a:extLst>
              <a:ext uri="{FF2B5EF4-FFF2-40B4-BE49-F238E27FC236}">
                <a16:creationId xmlns:a16="http://schemas.microsoft.com/office/drawing/2014/main" id="{DB349C8B-3FC6-4CA5-9A34-B3C089C74D3C}"/>
              </a:ext>
            </a:extLst>
          </p:cNvPr>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407599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b="1" dirty="0"/>
              <a:t>KYSELY- </a:t>
            </a:r>
            <a:r>
              <a:rPr lang="es-ES_tradnl" b="1" dirty="0" smtClean="0"/>
              <a:t>TESTAA TIETOSI</a:t>
            </a: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endParaRPr lang="es-ES_tradnl" sz="3200" dirty="0"/>
          </a:p>
          <a:p>
            <a:pPr marL="457200" indent="-457200" algn="l">
              <a:buAutoNum type="alphaUcParenR"/>
            </a:pPr>
            <a:endParaRPr lang="en-US" sz="3200" dirty="0">
              <a:latin typeface="+mn-lt"/>
            </a:endParaRPr>
          </a:p>
          <a:p>
            <a:pPr algn="just"/>
            <a:r>
              <a:rPr lang="es-ES" sz="3200" dirty="0">
                <a:latin typeface="+mn-lt"/>
                <a:hlinkClick r:id="rId3"/>
              </a:rPr>
              <a:t>https://www.europarl.europa.eu/news/en/headlines/priorities/eu-s-long-term-budget/20200220STO73009/quiz-test-your-knowledge-of-the-eu-s-long-term-budget</a:t>
            </a:r>
            <a:endParaRPr lang="es-ES" sz="3200" dirty="0">
              <a:latin typeface="+mn-lt"/>
            </a:endParaRPr>
          </a:p>
          <a:p>
            <a:pPr algn="just"/>
            <a:endParaRPr lang="es-ES" sz="3200" dirty="0"/>
          </a:p>
        </p:txBody>
      </p:sp>
      <p:sp>
        <p:nvSpPr>
          <p:cNvPr id="4" name="Dia számának helye 3">
            <a:extLst>
              <a:ext uri="{FF2B5EF4-FFF2-40B4-BE49-F238E27FC236}">
                <a16:creationId xmlns:a16="http://schemas.microsoft.com/office/drawing/2014/main" id="{43ED132A-8FEC-40A1-B7A5-D7E1BD17190C}"/>
              </a:ext>
            </a:extLst>
          </p:cNvPr>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28135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936952"/>
          </a:xfrm>
        </p:spPr>
        <p:txBody>
          <a:bodyPr>
            <a:normAutofit/>
          </a:bodyPr>
          <a:lstStyle/>
          <a:p>
            <a:r>
              <a:rPr lang="es-ES_tradnl" b="1" dirty="0"/>
              <a:t>6. </a:t>
            </a:r>
            <a:r>
              <a:rPr lang="es-ES_tradnl" b="1" dirty="0" smtClean="0"/>
              <a:t>WHO</a:t>
            </a:r>
            <a:r>
              <a:rPr lang="es-ES_tradnl" dirty="0"/>
              <a:t> </a:t>
            </a:r>
            <a:r>
              <a:rPr lang="es-ES_tradnl" dirty="0" err="1" smtClean="0"/>
              <a:t>saattaa</a:t>
            </a:r>
            <a:r>
              <a:rPr lang="es-ES_tradnl" dirty="0" smtClean="0"/>
              <a:t> </a:t>
            </a:r>
            <a:r>
              <a:rPr lang="es-ES_tradnl" dirty="0" err="1" smtClean="0"/>
              <a:t>voimaan</a:t>
            </a:r>
            <a:r>
              <a:rPr lang="es-ES_tradnl" dirty="0" smtClean="0"/>
              <a:t> EU </a:t>
            </a:r>
            <a:r>
              <a:rPr lang="es-ES_tradnl" dirty="0" err="1" smtClean="0"/>
              <a:t>budjetin</a:t>
            </a:r>
            <a:r>
              <a:rPr lang="es-ES_tradnl" dirty="0" smtClean="0"/>
              <a:t>?</a:t>
            </a:r>
            <a:r>
              <a:rPr lang="es-ES_tradnl" dirty="0"/>
              <a:t/>
            </a:r>
            <a:br>
              <a:rPr lang="es-ES_tradnl" dirty="0"/>
            </a:br>
            <a:endParaRPr lang="es-ES" dirty="0"/>
          </a:p>
        </p:txBody>
      </p:sp>
      <p:sp>
        <p:nvSpPr>
          <p:cNvPr id="3" name="Subtítulo 2"/>
          <p:cNvSpPr>
            <a:spLocks noGrp="1"/>
          </p:cNvSpPr>
          <p:nvPr>
            <p:ph type="subTitle" idx="1"/>
          </p:nvPr>
        </p:nvSpPr>
        <p:spPr>
          <a:xfrm>
            <a:off x="1524000" y="2406316"/>
            <a:ext cx="9460832" cy="2851484"/>
          </a:xfrm>
        </p:spPr>
        <p:txBody>
          <a:bodyPr>
            <a:normAutofit/>
          </a:bodyPr>
          <a:lstStyle/>
          <a:p>
            <a:pPr algn="l"/>
            <a:endParaRPr lang="es-ES_tradnl" dirty="0"/>
          </a:p>
          <a:p>
            <a:pPr algn="l"/>
            <a:endParaRPr lang="es-ES_tradnl" dirty="0"/>
          </a:p>
        </p:txBody>
      </p:sp>
      <p:sp>
        <p:nvSpPr>
          <p:cNvPr id="4" name="Dia számának helye 3">
            <a:extLst>
              <a:ext uri="{FF2B5EF4-FFF2-40B4-BE49-F238E27FC236}">
                <a16:creationId xmlns:a16="http://schemas.microsoft.com/office/drawing/2014/main" id="{46C56E34-E1D3-457A-BFCA-5EF4E8CAEA0A}"/>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59058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a:t>Article</a:t>
            </a:r>
            <a:r>
              <a:rPr lang="es-ES_tradnl" dirty="0"/>
              <a:t> 317 TFEU</a:t>
            </a:r>
            <a:endParaRPr lang="es-ES" dirty="0"/>
          </a:p>
        </p:txBody>
      </p:sp>
      <p:sp>
        <p:nvSpPr>
          <p:cNvPr id="3" name="Marcador de contenido 2"/>
          <p:cNvSpPr>
            <a:spLocks noGrp="1"/>
          </p:cNvSpPr>
          <p:nvPr>
            <p:ph idx="1"/>
          </p:nvPr>
        </p:nvSpPr>
        <p:spPr>
          <a:xfrm>
            <a:off x="687848" y="1830569"/>
            <a:ext cx="9967452" cy="4267200"/>
          </a:xfrm>
        </p:spPr>
        <p:txBody>
          <a:bodyPr>
            <a:normAutofit/>
          </a:bodyPr>
          <a:lstStyle/>
          <a:p>
            <a:pPr marL="0" indent="0" algn="just">
              <a:buNone/>
            </a:pPr>
            <a:r>
              <a:rPr lang="fi-FI" sz="2400" dirty="0">
                <a:solidFill>
                  <a:schemeClr val="tx1"/>
                </a:solidFill>
                <a:latin typeface="+mn-lt"/>
              </a:rPr>
              <a:t>Komissio toteuttaa talousarviota yhteistyössä jäsenvaltioiden kanssa omalla vastuullaan ja </a:t>
            </a:r>
            <a:r>
              <a:rPr lang="fi-FI" sz="2400" dirty="0" smtClean="0">
                <a:solidFill>
                  <a:schemeClr val="tx1"/>
                </a:solidFill>
                <a:latin typeface="+mn-lt"/>
              </a:rPr>
              <a:t>annettujen määrärahojen </a:t>
            </a:r>
            <a:r>
              <a:rPr lang="fi-FI" sz="2400" dirty="0">
                <a:solidFill>
                  <a:schemeClr val="tx1"/>
                </a:solidFill>
                <a:latin typeface="+mn-lt"/>
              </a:rPr>
              <a:t>rajoissa 322 artiklan nojalla annettujen asetusten säännöksiä noudattaen ja moitteettoman varainhoidon periaatteiden mukaisesti. Jäsenvaltiot ovat yhteistyössä komission kanssa varmistaakseen, että määrärahat käytetään moitteettoman varainhoidon periaatteiden mukaisesti</a:t>
            </a:r>
            <a:endParaRPr lang="en-US" sz="2400" dirty="0">
              <a:solidFill>
                <a:schemeClr val="tx1"/>
              </a:solidFill>
              <a:latin typeface="+mn-lt"/>
            </a:endParaRPr>
          </a:p>
          <a:p>
            <a:pPr marL="0" indent="0" algn="just">
              <a:buNone/>
            </a:pPr>
            <a:endParaRPr lang="en-US" dirty="0">
              <a:solidFill>
                <a:schemeClr val="tx1"/>
              </a:solidFill>
              <a:latin typeface="+mn-lt"/>
            </a:endParaRPr>
          </a:p>
          <a:p>
            <a:pPr marL="0" indent="0" algn="just">
              <a:buNone/>
            </a:pPr>
            <a:r>
              <a:rPr lang="es-ES_tradnl" sz="2400" dirty="0" smtClean="0">
                <a:solidFill>
                  <a:schemeClr val="tx1"/>
                </a:solidFill>
                <a:latin typeface="+mn-lt"/>
              </a:rPr>
              <a:t>EU </a:t>
            </a:r>
            <a:r>
              <a:rPr lang="es-ES_tradnl" sz="2400" dirty="0" err="1" smtClean="0">
                <a:solidFill>
                  <a:schemeClr val="tx1"/>
                </a:solidFill>
                <a:latin typeface="+mn-lt"/>
              </a:rPr>
              <a:t>Komissiolla</a:t>
            </a:r>
            <a:r>
              <a:rPr lang="es-ES_tradnl" sz="2400" dirty="0" smtClean="0">
                <a:solidFill>
                  <a:schemeClr val="tx1"/>
                </a:solidFill>
                <a:latin typeface="+mn-lt"/>
              </a:rPr>
              <a:t> </a:t>
            </a:r>
            <a:r>
              <a:rPr lang="es-ES_tradnl" sz="2400" dirty="0" err="1" smtClean="0">
                <a:solidFill>
                  <a:schemeClr val="tx1"/>
                </a:solidFill>
                <a:latin typeface="+mn-lt"/>
              </a:rPr>
              <a:t>on</a:t>
            </a:r>
            <a:r>
              <a:rPr lang="es-ES_tradnl" sz="2400" dirty="0" smtClean="0">
                <a:solidFill>
                  <a:schemeClr val="tx1"/>
                </a:solidFill>
                <a:latin typeface="+mn-lt"/>
              </a:rPr>
              <a:t> </a:t>
            </a:r>
            <a:r>
              <a:rPr lang="es-ES_tradnl" sz="2400" dirty="0" err="1" smtClean="0">
                <a:solidFill>
                  <a:schemeClr val="tx1"/>
                </a:solidFill>
                <a:latin typeface="+mn-lt"/>
              </a:rPr>
              <a:t>ehdoton</a:t>
            </a:r>
            <a:r>
              <a:rPr lang="es-ES_tradnl" sz="2400" dirty="0" smtClean="0">
                <a:solidFill>
                  <a:schemeClr val="tx1"/>
                </a:solidFill>
                <a:latin typeface="+mn-lt"/>
              </a:rPr>
              <a:t> </a:t>
            </a:r>
            <a:r>
              <a:rPr lang="es-ES_tradnl" sz="2400" dirty="0" err="1" smtClean="0">
                <a:solidFill>
                  <a:schemeClr val="tx1"/>
                </a:solidFill>
                <a:latin typeface="+mn-lt"/>
              </a:rPr>
              <a:t>velvollisuus</a:t>
            </a:r>
            <a:r>
              <a:rPr lang="es-ES_tradnl" sz="2400" dirty="0" smtClean="0">
                <a:solidFill>
                  <a:schemeClr val="tx1"/>
                </a:solidFill>
                <a:latin typeface="+mn-lt"/>
              </a:rPr>
              <a:t> </a:t>
            </a:r>
            <a:r>
              <a:rPr lang="es-ES_tradnl" sz="2400" dirty="0" err="1" smtClean="0">
                <a:solidFill>
                  <a:schemeClr val="tx1"/>
                </a:solidFill>
                <a:latin typeface="+mn-lt"/>
              </a:rPr>
              <a:t>budjetin</a:t>
            </a:r>
            <a:r>
              <a:rPr lang="es-ES_tradnl" sz="2400" dirty="0" smtClean="0">
                <a:solidFill>
                  <a:schemeClr val="tx1"/>
                </a:solidFill>
                <a:latin typeface="+mn-lt"/>
              </a:rPr>
              <a:t> </a:t>
            </a:r>
            <a:r>
              <a:rPr lang="es-ES_tradnl" sz="2400" dirty="0" err="1" smtClean="0">
                <a:solidFill>
                  <a:schemeClr val="tx1"/>
                </a:solidFill>
                <a:latin typeface="+mn-lt"/>
              </a:rPr>
              <a:t>täytäntöönpanosta</a:t>
            </a:r>
            <a:r>
              <a:rPr lang="es-ES_tradnl" sz="2400" dirty="0" smtClean="0">
                <a:solidFill>
                  <a:schemeClr val="tx1"/>
                </a:solidFill>
                <a:latin typeface="+mn-lt"/>
              </a:rPr>
              <a:t>, </a:t>
            </a:r>
            <a:r>
              <a:rPr lang="es-ES_tradnl" sz="2400" dirty="0" err="1" smtClean="0">
                <a:solidFill>
                  <a:schemeClr val="tx1"/>
                </a:solidFill>
                <a:latin typeface="+mn-lt"/>
              </a:rPr>
              <a:t>mutta</a:t>
            </a:r>
            <a:r>
              <a:rPr lang="es-ES_tradnl" sz="2400" dirty="0" smtClean="0">
                <a:solidFill>
                  <a:schemeClr val="tx1"/>
                </a:solidFill>
                <a:latin typeface="+mn-lt"/>
              </a:rPr>
              <a:t>…</a:t>
            </a:r>
            <a:r>
              <a:rPr lang="es-ES_tradnl" sz="2400" b="1" dirty="0" smtClean="0">
                <a:solidFill>
                  <a:schemeClr val="tx1"/>
                </a:solidFill>
                <a:latin typeface="+mn-lt"/>
              </a:rPr>
              <a:t> </a:t>
            </a:r>
            <a:r>
              <a:rPr lang="es-ES_tradnl" sz="2400" dirty="0" err="1">
                <a:solidFill>
                  <a:schemeClr val="tx1"/>
                </a:solidFill>
                <a:latin typeface="+mn-lt"/>
              </a:rPr>
              <a:t>but</a:t>
            </a:r>
            <a:r>
              <a:rPr lang="es-ES_tradnl" sz="2400" dirty="0">
                <a:solidFill>
                  <a:schemeClr val="tx1"/>
                </a:solidFill>
                <a:latin typeface="+mn-lt"/>
              </a:rPr>
              <a:t> … </a:t>
            </a:r>
            <a:r>
              <a:rPr lang="es-ES_tradnl" sz="2400" dirty="0" err="1" smtClean="0">
                <a:solidFill>
                  <a:schemeClr val="tx1"/>
                </a:solidFill>
                <a:latin typeface="+mn-lt"/>
              </a:rPr>
              <a:t>käytännössä</a:t>
            </a:r>
            <a:r>
              <a:rPr lang="es-ES_tradnl" sz="2400" dirty="0" smtClean="0">
                <a:solidFill>
                  <a:schemeClr val="tx1"/>
                </a:solidFill>
                <a:latin typeface="+mn-lt"/>
              </a:rPr>
              <a:t> </a:t>
            </a:r>
            <a:r>
              <a:rPr lang="es-ES_tradnl" sz="2400" dirty="0" err="1" smtClean="0">
                <a:solidFill>
                  <a:schemeClr val="tx1"/>
                </a:solidFill>
                <a:latin typeface="+mn-lt"/>
              </a:rPr>
              <a:t>yli</a:t>
            </a:r>
            <a:r>
              <a:rPr lang="es-ES_tradnl" sz="2400" dirty="0" smtClean="0">
                <a:solidFill>
                  <a:schemeClr val="tx1"/>
                </a:solidFill>
                <a:latin typeface="+mn-lt"/>
              </a:rPr>
              <a:t> </a:t>
            </a:r>
            <a:r>
              <a:rPr lang="es-ES_tradnl" sz="2400" b="1" dirty="0" smtClean="0">
                <a:solidFill>
                  <a:schemeClr val="tx1"/>
                </a:solidFill>
                <a:latin typeface="+mn-lt"/>
              </a:rPr>
              <a:t>70% </a:t>
            </a:r>
            <a:r>
              <a:rPr lang="es-ES_tradnl" sz="2400" b="1" dirty="0" err="1" smtClean="0">
                <a:solidFill>
                  <a:schemeClr val="tx1"/>
                </a:solidFill>
                <a:latin typeface="+mn-lt"/>
              </a:rPr>
              <a:t>budjetistä</a:t>
            </a:r>
            <a:r>
              <a:rPr lang="es-ES_tradnl" sz="2400" b="1" dirty="0" smtClean="0">
                <a:solidFill>
                  <a:schemeClr val="tx1"/>
                </a:solidFill>
                <a:latin typeface="+mn-lt"/>
              </a:rPr>
              <a:t> </a:t>
            </a:r>
            <a:r>
              <a:rPr lang="es-ES_tradnl" sz="2400" b="1" dirty="0" err="1" smtClean="0">
                <a:solidFill>
                  <a:schemeClr val="tx1"/>
                </a:solidFill>
                <a:latin typeface="+mn-lt"/>
              </a:rPr>
              <a:t>käytetään</a:t>
            </a:r>
            <a:r>
              <a:rPr lang="es-ES_tradnl" sz="2400" b="1" dirty="0" smtClean="0">
                <a:solidFill>
                  <a:schemeClr val="tx1"/>
                </a:solidFill>
                <a:latin typeface="+mn-lt"/>
              </a:rPr>
              <a:t> “</a:t>
            </a:r>
            <a:r>
              <a:rPr lang="es-ES_tradnl" sz="2400" b="1" dirty="0" err="1" smtClean="0">
                <a:solidFill>
                  <a:schemeClr val="tx1"/>
                </a:solidFill>
                <a:latin typeface="+mn-lt"/>
              </a:rPr>
              <a:t>jaetussa</a:t>
            </a:r>
            <a:r>
              <a:rPr lang="es-ES_tradnl" sz="2400" b="1" dirty="0" smtClean="0">
                <a:solidFill>
                  <a:schemeClr val="tx1"/>
                </a:solidFill>
                <a:latin typeface="+mn-lt"/>
              </a:rPr>
              <a:t> </a:t>
            </a:r>
            <a:r>
              <a:rPr lang="es-ES_tradnl" sz="2400" b="1" dirty="0" err="1" smtClean="0">
                <a:solidFill>
                  <a:schemeClr val="tx1"/>
                </a:solidFill>
                <a:latin typeface="+mn-lt"/>
              </a:rPr>
              <a:t>hallinnossa</a:t>
            </a:r>
            <a:r>
              <a:rPr lang="es-ES_tradnl" sz="2400" dirty="0" smtClean="0">
                <a:solidFill>
                  <a:schemeClr val="tx1"/>
                </a:solidFill>
                <a:latin typeface="+mn-lt"/>
              </a:rPr>
              <a:t>”, </a:t>
            </a:r>
            <a:r>
              <a:rPr lang="es-ES_tradnl" sz="2400" dirty="0" err="1" smtClean="0">
                <a:solidFill>
                  <a:schemeClr val="tx1"/>
                </a:solidFill>
                <a:latin typeface="+mn-lt"/>
              </a:rPr>
              <a:t>jossa</a:t>
            </a:r>
            <a:r>
              <a:rPr lang="es-ES_tradnl" sz="2400" dirty="0" smtClean="0">
                <a:solidFill>
                  <a:schemeClr val="tx1"/>
                </a:solidFill>
                <a:latin typeface="+mn-lt"/>
              </a:rPr>
              <a:t> EU </a:t>
            </a:r>
            <a:r>
              <a:rPr lang="es-ES_tradnl" sz="2400" dirty="0" err="1" smtClean="0">
                <a:solidFill>
                  <a:schemeClr val="tx1"/>
                </a:solidFill>
                <a:latin typeface="+mn-lt"/>
              </a:rPr>
              <a:t>jäsenvaltiot</a:t>
            </a:r>
            <a:r>
              <a:rPr lang="es-ES_tradnl" sz="2400" dirty="0" smtClean="0">
                <a:solidFill>
                  <a:schemeClr val="tx1"/>
                </a:solidFill>
                <a:latin typeface="+mn-lt"/>
              </a:rPr>
              <a:t> </a:t>
            </a:r>
            <a:r>
              <a:rPr lang="es-ES_tradnl" sz="2400" dirty="0" err="1" smtClean="0">
                <a:solidFill>
                  <a:schemeClr val="tx1"/>
                </a:solidFill>
                <a:latin typeface="+mn-lt"/>
              </a:rPr>
              <a:t>jakavat</a:t>
            </a:r>
            <a:r>
              <a:rPr lang="es-ES_tradnl" sz="2400" dirty="0" smtClean="0">
                <a:solidFill>
                  <a:schemeClr val="tx1"/>
                </a:solidFill>
                <a:latin typeface="+mn-lt"/>
              </a:rPr>
              <a:t> </a:t>
            </a:r>
            <a:r>
              <a:rPr lang="es-ES_tradnl" sz="2400" dirty="0" err="1" smtClean="0">
                <a:solidFill>
                  <a:schemeClr val="tx1"/>
                </a:solidFill>
                <a:latin typeface="+mn-lt"/>
              </a:rPr>
              <a:t>varoja</a:t>
            </a:r>
            <a:r>
              <a:rPr lang="es-ES_tradnl" sz="2400" dirty="0" smtClean="0">
                <a:solidFill>
                  <a:schemeClr val="tx1"/>
                </a:solidFill>
                <a:latin typeface="+mn-lt"/>
              </a:rPr>
              <a:t> ja </a:t>
            </a:r>
            <a:r>
              <a:rPr lang="es-ES_tradnl" sz="2400" dirty="0" err="1" smtClean="0">
                <a:solidFill>
                  <a:schemeClr val="tx1"/>
                </a:solidFill>
                <a:latin typeface="+mn-lt"/>
              </a:rPr>
              <a:t>hallinnoivat</a:t>
            </a:r>
            <a:r>
              <a:rPr lang="es-ES_tradnl" sz="2400" dirty="0" smtClean="0">
                <a:solidFill>
                  <a:schemeClr val="tx1"/>
                </a:solidFill>
                <a:latin typeface="+mn-lt"/>
              </a:rPr>
              <a:t> </a:t>
            </a:r>
            <a:r>
              <a:rPr lang="es-ES_tradnl" sz="2400" dirty="0" err="1" smtClean="0">
                <a:solidFill>
                  <a:schemeClr val="tx1"/>
                </a:solidFill>
                <a:latin typeface="+mn-lt"/>
              </a:rPr>
              <a:t>kuluja</a:t>
            </a:r>
            <a:r>
              <a:rPr lang="es-ES_tradnl" sz="2400" dirty="0" smtClean="0">
                <a:solidFill>
                  <a:schemeClr val="tx1"/>
                </a:solidFill>
                <a:latin typeface="+mn-lt"/>
              </a:rPr>
              <a:t>. </a:t>
            </a:r>
            <a:r>
              <a:rPr lang="fi-FI" sz="2400" dirty="0" smtClean="0">
                <a:solidFill>
                  <a:schemeClr val="tx1"/>
                </a:solidFill>
                <a:latin typeface="+mn-lt"/>
              </a:rPr>
              <a:t>EU jäsenvaltiot myös keräävät perinteiset </a:t>
            </a:r>
            <a:r>
              <a:rPr lang="fi-FI" sz="2400" b="1" dirty="0" smtClean="0">
                <a:solidFill>
                  <a:schemeClr val="tx1"/>
                </a:solidFill>
                <a:latin typeface="+mn-lt"/>
              </a:rPr>
              <a:t>omat varat</a:t>
            </a:r>
            <a:r>
              <a:rPr lang="fi-FI" sz="2400" dirty="0" smtClean="0">
                <a:solidFill>
                  <a:schemeClr val="tx1"/>
                </a:solidFill>
                <a:latin typeface="+mn-lt"/>
              </a:rPr>
              <a:t>.</a:t>
            </a:r>
            <a:endParaRPr lang="es-ES" sz="2400" dirty="0">
              <a:solidFill>
                <a:schemeClr val="tx1"/>
              </a:solidFill>
              <a:latin typeface="+mn-lt"/>
            </a:endParaRPr>
          </a:p>
          <a:p>
            <a:pPr marL="0" indent="0" algn="just">
              <a:buNone/>
            </a:pPr>
            <a:endParaRPr lang="es-ES_tradnl" dirty="0"/>
          </a:p>
          <a:p>
            <a:pPr marL="0" indent="0" algn="just">
              <a:buNone/>
            </a:pPr>
            <a:endParaRPr lang="en-US" dirty="0"/>
          </a:p>
        </p:txBody>
      </p:sp>
      <p:sp>
        <p:nvSpPr>
          <p:cNvPr id="4" name="Flecha abajo 3"/>
          <p:cNvSpPr/>
          <p:nvPr/>
        </p:nvSpPr>
        <p:spPr>
          <a:xfrm>
            <a:off x="1004130" y="3538379"/>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9858644" y="3538378"/>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bajo 5"/>
          <p:cNvSpPr/>
          <p:nvPr/>
        </p:nvSpPr>
        <p:spPr>
          <a:xfrm>
            <a:off x="5136103" y="3538379"/>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Dia számának helye 6">
            <a:extLst>
              <a:ext uri="{FF2B5EF4-FFF2-40B4-BE49-F238E27FC236}">
                <a16:creationId xmlns:a16="http://schemas.microsoft.com/office/drawing/2014/main" id="{F193FF4A-7493-4593-AFE5-6D263A1D50BC}"/>
              </a:ext>
            </a:extLst>
          </p:cNvPr>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283300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848" y="180755"/>
            <a:ext cx="10242422" cy="1436660"/>
          </a:xfrm>
        </p:spPr>
        <p:txBody>
          <a:bodyPr>
            <a:normAutofit fontScale="90000"/>
          </a:bodyPr>
          <a:lstStyle/>
          <a:p>
            <a:pPr algn="l"/>
            <a:r>
              <a:rPr lang="es-ES_tradnl" sz="4900" dirty="0"/>
              <a:t/>
            </a:r>
            <a:br>
              <a:rPr lang="es-ES_tradnl" sz="4900" dirty="0"/>
            </a:br>
            <a:r>
              <a:rPr lang="es-ES_tradnl" sz="4400" b="1" i="1" dirty="0" smtClean="0"/>
              <a:t>SUORA- EPÄSUORA- JAETTU </a:t>
            </a:r>
            <a:r>
              <a:rPr lang="es-ES_tradnl" sz="4400" dirty="0" err="1" smtClean="0"/>
              <a:t>hallinnointi</a:t>
            </a:r>
            <a:r>
              <a:rPr lang="es-ES_tradnl" dirty="0"/>
              <a:t/>
            </a:r>
            <a:br>
              <a:rPr lang="es-ES_tradnl" dirty="0"/>
            </a:br>
            <a:endParaRPr lang="es-ES" dirty="0"/>
          </a:p>
        </p:txBody>
      </p:sp>
      <p:sp>
        <p:nvSpPr>
          <p:cNvPr id="3" name="Subtítulo 2"/>
          <p:cNvSpPr>
            <a:spLocks noGrp="1"/>
          </p:cNvSpPr>
          <p:nvPr>
            <p:ph idx="1"/>
          </p:nvPr>
        </p:nvSpPr>
        <p:spPr/>
        <p:txBody>
          <a:bodyPr>
            <a:normAutofit fontScale="70000" lnSpcReduction="20000"/>
          </a:bodyPr>
          <a:lstStyle/>
          <a:p>
            <a:pPr marL="0" indent="0" algn="l">
              <a:buNone/>
            </a:pPr>
            <a:r>
              <a:rPr lang="es-ES_tradnl" sz="3500" dirty="0" err="1" smtClean="0">
                <a:solidFill>
                  <a:schemeClr val="tx1"/>
                </a:solidFill>
                <a:latin typeface="+mn-lt"/>
              </a:rPr>
              <a:t>Budjetti</a:t>
            </a:r>
            <a:r>
              <a:rPr lang="es-ES_tradnl" sz="3500" dirty="0" smtClean="0">
                <a:solidFill>
                  <a:schemeClr val="tx1"/>
                </a:solidFill>
                <a:latin typeface="+mn-lt"/>
              </a:rPr>
              <a:t> </a:t>
            </a:r>
            <a:r>
              <a:rPr lang="es-ES_tradnl" sz="3500" dirty="0" err="1" smtClean="0">
                <a:solidFill>
                  <a:schemeClr val="tx1"/>
                </a:solidFill>
                <a:latin typeface="+mn-lt"/>
              </a:rPr>
              <a:t>voidaan</a:t>
            </a:r>
            <a:r>
              <a:rPr lang="es-ES_tradnl" sz="3500" dirty="0" smtClean="0">
                <a:solidFill>
                  <a:schemeClr val="tx1"/>
                </a:solidFill>
                <a:latin typeface="+mn-lt"/>
              </a:rPr>
              <a:t> </a:t>
            </a:r>
            <a:r>
              <a:rPr lang="es-ES_tradnl" sz="3500" dirty="0" err="1" smtClean="0">
                <a:solidFill>
                  <a:schemeClr val="tx1"/>
                </a:solidFill>
                <a:latin typeface="+mn-lt"/>
              </a:rPr>
              <a:t>panna</a:t>
            </a:r>
            <a:r>
              <a:rPr lang="es-ES_tradnl" sz="3500" dirty="0" smtClean="0">
                <a:solidFill>
                  <a:schemeClr val="tx1"/>
                </a:solidFill>
                <a:latin typeface="+mn-lt"/>
              </a:rPr>
              <a:t> </a:t>
            </a:r>
            <a:r>
              <a:rPr lang="es-ES_tradnl" sz="3500" dirty="0" err="1" smtClean="0">
                <a:solidFill>
                  <a:schemeClr val="tx1"/>
                </a:solidFill>
                <a:latin typeface="+mn-lt"/>
              </a:rPr>
              <a:t>täytäntöön</a:t>
            </a:r>
            <a:r>
              <a:rPr lang="es-ES_tradnl" sz="3500" dirty="0" smtClean="0">
                <a:solidFill>
                  <a:schemeClr val="tx1"/>
                </a:solidFill>
                <a:latin typeface="+mn-lt"/>
              </a:rPr>
              <a:t>:</a:t>
            </a:r>
            <a:endParaRPr lang="es-ES_tradnl" sz="3500" dirty="0">
              <a:solidFill>
                <a:schemeClr val="tx1"/>
              </a:solidFill>
              <a:latin typeface="+mn-lt"/>
            </a:endParaRPr>
          </a:p>
          <a:p>
            <a:pPr algn="l"/>
            <a:endParaRPr lang="es-ES_tradnl" sz="3500" dirty="0">
              <a:solidFill>
                <a:schemeClr val="tx1"/>
              </a:solidFill>
              <a:latin typeface="+mn-lt"/>
            </a:endParaRPr>
          </a:p>
          <a:p>
            <a:pPr marL="342900" indent="-342900" algn="l">
              <a:buFont typeface="Wingdings" panose="05000000000000000000" pitchFamily="2" charset="2"/>
              <a:buChar char="Ø"/>
            </a:pPr>
            <a:r>
              <a:rPr lang="es-ES_tradnl" sz="3500" b="1" dirty="0" smtClean="0">
                <a:solidFill>
                  <a:schemeClr val="tx1"/>
                </a:solidFill>
                <a:latin typeface="+mn-lt"/>
              </a:rPr>
              <a:t>SUORAAN </a:t>
            </a:r>
            <a:r>
              <a:rPr lang="es-ES_tradnl" sz="3500" dirty="0" smtClean="0">
                <a:solidFill>
                  <a:schemeClr val="tx1"/>
                </a:solidFill>
                <a:latin typeface="+mn-lt"/>
              </a:rPr>
              <a:t>EU </a:t>
            </a:r>
            <a:r>
              <a:rPr lang="es-ES_tradnl" sz="3500" dirty="0" err="1" smtClean="0">
                <a:solidFill>
                  <a:schemeClr val="tx1"/>
                </a:solidFill>
                <a:latin typeface="+mn-lt"/>
              </a:rPr>
              <a:t>Komission</a:t>
            </a:r>
            <a:r>
              <a:rPr lang="es-ES_tradnl" sz="3500" dirty="0" smtClean="0">
                <a:solidFill>
                  <a:schemeClr val="tx1"/>
                </a:solidFill>
                <a:latin typeface="+mn-lt"/>
              </a:rPr>
              <a:t> </a:t>
            </a:r>
            <a:r>
              <a:rPr lang="es-ES_tradnl" sz="3500" dirty="0" err="1" smtClean="0">
                <a:solidFill>
                  <a:schemeClr val="tx1"/>
                </a:solidFill>
                <a:latin typeface="+mn-lt"/>
              </a:rPr>
              <a:t>toimesta</a:t>
            </a:r>
            <a:r>
              <a:rPr lang="es-ES_tradnl" sz="3500" dirty="0" smtClean="0">
                <a:solidFill>
                  <a:schemeClr val="tx1"/>
                </a:solidFill>
                <a:latin typeface="+mn-lt"/>
              </a:rPr>
              <a:t> (</a:t>
            </a:r>
            <a:r>
              <a:rPr lang="es-ES_tradnl" sz="3500" dirty="0" err="1" smtClean="0">
                <a:solidFill>
                  <a:schemeClr val="tx1"/>
                </a:solidFill>
                <a:latin typeface="+mn-lt"/>
              </a:rPr>
              <a:t>myös</a:t>
            </a:r>
            <a:r>
              <a:rPr lang="es-ES_tradnl" sz="3500" dirty="0" smtClean="0">
                <a:solidFill>
                  <a:schemeClr val="tx1"/>
                </a:solidFill>
                <a:latin typeface="+mn-lt"/>
              </a:rPr>
              <a:t> EU </a:t>
            </a:r>
            <a:r>
              <a:rPr lang="es-ES_tradnl" sz="3500" dirty="0" err="1" smtClean="0">
                <a:solidFill>
                  <a:schemeClr val="tx1"/>
                </a:solidFill>
                <a:latin typeface="+mn-lt"/>
              </a:rPr>
              <a:t>Delegaatioiden</a:t>
            </a:r>
            <a:r>
              <a:rPr lang="es-ES_tradnl" sz="3500" dirty="0" smtClean="0">
                <a:solidFill>
                  <a:schemeClr val="tx1"/>
                </a:solidFill>
                <a:latin typeface="+mn-lt"/>
              </a:rPr>
              <a:t>, </a:t>
            </a:r>
            <a:r>
              <a:rPr lang="es-ES_tradnl" sz="3500" dirty="0" err="1">
                <a:solidFill>
                  <a:schemeClr val="tx1"/>
                </a:solidFill>
                <a:latin typeface="+mn-lt"/>
              </a:rPr>
              <a:t>executive</a:t>
            </a:r>
            <a:r>
              <a:rPr lang="es-ES_tradnl" sz="3500" dirty="0">
                <a:solidFill>
                  <a:schemeClr val="tx1"/>
                </a:solidFill>
                <a:latin typeface="+mn-lt"/>
              </a:rPr>
              <a:t> agencies…)</a:t>
            </a:r>
          </a:p>
          <a:p>
            <a:pPr marL="342900" indent="-342900" algn="l">
              <a:buFont typeface="Wingdings" panose="05000000000000000000" pitchFamily="2" charset="2"/>
              <a:buChar char="Ø"/>
            </a:pPr>
            <a:r>
              <a:rPr lang="es-ES_tradnl" sz="3500" b="1" dirty="0" smtClean="0">
                <a:solidFill>
                  <a:schemeClr val="tx1"/>
                </a:solidFill>
                <a:latin typeface="+mn-lt"/>
              </a:rPr>
              <a:t>EPÄSUORAAN</a:t>
            </a:r>
            <a:r>
              <a:rPr lang="es-ES_tradnl" sz="3500" dirty="0" smtClean="0">
                <a:solidFill>
                  <a:schemeClr val="tx1"/>
                </a:solidFill>
                <a:latin typeface="+mn-lt"/>
              </a:rPr>
              <a:t> </a:t>
            </a:r>
            <a:r>
              <a:rPr lang="es-ES_tradnl" sz="3500" dirty="0" err="1" smtClean="0">
                <a:solidFill>
                  <a:schemeClr val="tx1"/>
                </a:solidFill>
                <a:latin typeface="+mn-lt"/>
              </a:rPr>
              <a:t>uskomalla</a:t>
            </a:r>
            <a:r>
              <a:rPr lang="es-ES_tradnl" sz="3500" dirty="0" smtClean="0">
                <a:solidFill>
                  <a:schemeClr val="tx1"/>
                </a:solidFill>
                <a:latin typeface="+mn-lt"/>
              </a:rPr>
              <a:t> </a:t>
            </a:r>
            <a:r>
              <a:rPr lang="es-ES_tradnl" sz="3500" dirty="0" err="1" smtClean="0">
                <a:solidFill>
                  <a:schemeClr val="tx1"/>
                </a:solidFill>
                <a:latin typeface="+mn-lt"/>
              </a:rPr>
              <a:t>käytön</a:t>
            </a:r>
            <a:r>
              <a:rPr lang="es-ES_tradnl" sz="3500" dirty="0" smtClean="0">
                <a:solidFill>
                  <a:schemeClr val="tx1"/>
                </a:solidFill>
                <a:latin typeface="+mn-lt"/>
              </a:rPr>
              <a:t> </a:t>
            </a:r>
            <a:r>
              <a:rPr lang="es-ES_tradnl" sz="3500" dirty="0" err="1" smtClean="0">
                <a:solidFill>
                  <a:schemeClr val="tx1"/>
                </a:solidFill>
                <a:latin typeface="+mn-lt"/>
              </a:rPr>
              <a:t>muille</a:t>
            </a:r>
            <a:r>
              <a:rPr lang="es-ES_tradnl" sz="3500" dirty="0" smtClean="0">
                <a:solidFill>
                  <a:schemeClr val="tx1"/>
                </a:solidFill>
                <a:latin typeface="+mn-lt"/>
              </a:rPr>
              <a:t> </a:t>
            </a:r>
            <a:r>
              <a:rPr lang="es-ES_tradnl" sz="3500" dirty="0" err="1" smtClean="0">
                <a:solidFill>
                  <a:schemeClr val="tx1"/>
                </a:solidFill>
                <a:latin typeface="+mn-lt"/>
              </a:rPr>
              <a:t>elimille</a:t>
            </a:r>
            <a:r>
              <a:rPr lang="es-ES_tradnl" sz="3500" dirty="0" smtClean="0">
                <a:solidFill>
                  <a:schemeClr val="tx1"/>
                </a:solidFill>
                <a:latin typeface="+mn-lt"/>
              </a:rPr>
              <a:t> </a:t>
            </a:r>
            <a:r>
              <a:rPr lang="es-ES_tradnl" sz="3500" dirty="0" err="1" smtClean="0">
                <a:solidFill>
                  <a:schemeClr val="tx1"/>
                </a:solidFill>
                <a:latin typeface="+mn-lt"/>
              </a:rPr>
              <a:t>EU:ssa</a:t>
            </a:r>
            <a:r>
              <a:rPr lang="es-ES_tradnl" sz="3500" dirty="0" smtClean="0">
                <a:solidFill>
                  <a:schemeClr val="tx1"/>
                </a:solidFill>
                <a:latin typeface="+mn-lt"/>
              </a:rPr>
              <a:t>/</a:t>
            </a:r>
            <a:r>
              <a:rPr lang="es-ES_tradnl" sz="3500" dirty="0" err="1" smtClean="0">
                <a:solidFill>
                  <a:schemeClr val="tx1"/>
                </a:solidFill>
                <a:latin typeface="+mn-lt"/>
              </a:rPr>
              <a:t>ulkopuoilella</a:t>
            </a:r>
            <a:r>
              <a:rPr lang="es-ES_tradnl" sz="3500" dirty="0" smtClean="0">
                <a:solidFill>
                  <a:schemeClr val="tx1"/>
                </a:solidFill>
                <a:latin typeface="+mn-lt"/>
              </a:rPr>
              <a:t> (</a:t>
            </a:r>
            <a:r>
              <a:rPr lang="es-ES_tradnl" sz="3500" dirty="0" err="1" smtClean="0">
                <a:solidFill>
                  <a:schemeClr val="tx1"/>
                </a:solidFill>
                <a:latin typeface="+mn-lt"/>
              </a:rPr>
              <a:t>esimerkiksi</a:t>
            </a:r>
            <a:r>
              <a:rPr lang="es-ES_tradnl" sz="3500" dirty="0" smtClean="0">
                <a:solidFill>
                  <a:schemeClr val="tx1"/>
                </a:solidFill>
                <a:latin typeface="+mn-lt"/>
              </a:rPr>
              <a:t> </a:t>
            </a:r>
            <a:r>
              <a:rPr lang="es-ES_tradnl" sz="3500" dirty="0" err="1" smtClean="0">
                <a:solidFill>
                  <a:schemeClr val="tx1"/>
                </a:solidFill>
                <a:latin typeface="+mn-lt"/>
              </a:rPr>
              <a:t>Euroopan</a:t>
            </a:r>
            <a:r>
              <a:rPr lang="es-ES_tradnl" sz="3500" dirty="0" smtClean="0">
                <a:solidFill>
                  <a:schemeClr val="tx1"/>
                </a:solidFill>
                <a:latin typeface="+mn-lt"/>
              </a:rPr>
              <a:t> </a:t>
            </a:r>
            <a:r>
              <a:rPr lang="es-ES_tradnl" sz="3500" dirty="0" err="1" smtClean="0">
                <a:solidFill>
                  <a:schemeClr val="tx1"/>
                </a:solidFill>
                <a:latin typeface="+mn-lt"/>
              </a:rPr>
              <a:t>investointipankki</a:t>
            </a:r>
            <a:r>
              <a:rPr lang="es-ES_tradnl" sz="3500" dirty="0" smtClean="0">
                <a:solidFill>
                  <a:schemeClr val="tx1"/>
                </a:solidFill>
                <a:latin typeface="+mn-lt"/>
              </a:rPr>
              <a:t> ja- </a:t>
            </a:r>
            <a:r>
              <a:rPr lang="es-ES_tradnl" sz="3500" dirty="0" err="1" smtClean="0">
                <a:solidFill>
                  <a:schemeClr val="tx1"/>
                </a:solidFill>
                <a:latin typeface="+mn-lt"/>
              </a:rPr>
              <a:t>rahasto</a:t>
            </a:r>
            <a:r>
              <a:rPr lang="es-ES_tradnl" sz="3500" dirty="0" smtClean="0">
                <a:solidFill>
                  <a:schemeClr val="tx1"/>
                </a:solidFill>
                <a:latin typeface="+mn-lt"/>
              </a:rPr>
              <a:t> </a:t>
            </a:r>
            <a:r>
              <a:rPr lang="es-ES_tradnl" sz="3500" dirty="0" smtClean="0">
                <a:solidFill>
                  <a:schemeClr val="tx1"/>
                </a:solidFill>
                <a:latin typeface="+mn-lt"/>
              </a:rPr>
              <a:t>, </a:t>
            </a:r>
            <a:r>
              <a:rPr lang="es-ES_tradnl" sz="3500" dirty="0" err="1" smtClean="0">
                <a:solidFill>
                  <a:schemeClr val="tx1"/>
                </a:solidFill>
                <a:latin typeface="+mn-lt"/>
              </a:rPr>
              <a:t>kolmannet</a:t>
            </a:r>
            <a:r>
              <a:rPr lang="es-ES_tradnl" sz="3500" dirty="0" smtClean="0">
                <a:solidFill>
                  <a:schemeClr val="tx1"/>
                </a:solidFill>
                <a:latin typeface="+mn-lt"/>
              </a:rPr>
              <a:t> </a:t>
            </a:r>
            <a:r>
              <a:rPr lang="es-ES_tradnl" sz="3500" dirty="0" err="1" smtClean="0">
                <a:solidFill>
                  <a:schemeClr val="tx1"/>
                </a:solidFill>
                <a:latin typeface="+mn-lt"/>
              </a:rPr>
              <a:t>valtiot</a:t>
            </a:r>
            <a:r>
              <a:rPr lang="es-ES_tradnl" sz="3500" dirty="0" smtClean="0">
                <a:solidFill>
                  <a:schemeClr val="tx1"/>
                </a:solidFill>
                <a:latin typeface="+mn-lt"/>
              </a:rPr>
              <a:t> </a:t>
            </a:r>
            <a:r>
              <a:rPr lang="es-ES_tradnl" sz="3500" dirty="0" err="1" smtClean="0">
                <a:solidFill>
                  <a:schemeClr val="tx1"/>
                </a:solidFill>
                <a:latin typeface="+mn-lt"/>
              </a:rPr>
              <a:t>kansainväliset</a:t>
            </a:r>
            <a:r>
              <a:rPr lang="es-ES_tradnl" sz="3500" dirty="0" smtClean="0">
                <a:solidFill>
                  <a:schemeClr val="tx1"/>
                </a:solidFill>
                <a:latin typeface="+mn-lt"/>
              </a:rPr>
              <a:t> </a:t>
            </a:r>
            <a:r>
              <a:rPr lang="es-ES_tradnl" sz="3500" dirty="0" err="1" smtClean="0">
                <a:solidFill>
                  <a:schemeClr val="tx1"/>
                </a:solidFill>
                <a:latin typeface="+mn-lt"/>
              </a:rPr>
              <a:t>organisaatiot</a:t>
            </a:r>
            <a:r>
              <a:rPr lang="es-ES_tradnl" sz="3500" dirty="0" smtClean="0">
                <a:solidFill>
                  <a:schemeClr val="tx1"/>
                </a:solidFill>
                <a:latin typeface="+mn-lt"/>
              </a:rPr>
              <a:t>, </a:t>
            </a:r>
            <a:r>
              <a:rPr lang="es-ES_tradnl" sz="3500" dirty="0" err="1" smtClean="0">
                <a:solidFill>
                  <a:schemeClr val="tx1"/>
                </a:solidFill>
                <a:latin typeface="+mn-lt"/>
              </a:rPr>
              <a:t>kuten</a:t>
            </a:r>
            <a:r>
              <a:rPr lang="es-ES_tradnl" sz="3500" dirty="0" smtClean="0">
                <a:solidFill>
                  <a:schemeClr val="tx1"/>
                </a:solidFill>
                <a:latin typeface="+mn-lt"/>
              </a:rPr>
              <a:t> YK, </a:t>
            </a:r>
            <a:r>
              <a:rPr lang="es-ES_tradnl" sz="3500" dirty="0" err="1" smtClean="0">
                <a:solidFill>
                  <a:schemeClr val="tx1"/>
                </a:solidFill>
                <a:latin typeface="+mn-lt"/>
              </a:rPr>
              <a:t>Punainen</a:t>
            </a:r>
            <a:r>
              <a:rPr lang="es-ES_tradnl" sz="3500" dirty="0" smtClean="0">
                <a:solidFill>
                  <a:schemeClr val="tx1"/>
                </a:solidFill>
                <a:latin typeface="+mn-lt"/>
              </a:rPr>
              <a:t> </a:t>
            </a:r>
            <a:r>
              <a:rPr lang="es-ES_tradnl" sz="3500" dirty="0" err="1" smtClean="0">
                <a:solidFill>
                  <a:schemeClr val="tx1"/>
                </a:solidFill>
                <a:latin typeface="+mn-lt"/>
              </a:rPr>
              <a:t>risti</a:t>
            </a:r>
            <a:r>
              <a:rPr lang="es-ES_tradnl" sz="3500" dirty="0" smtClean="0">
                <a:solidFill>
                  <a:schemeClr val="tx1"/>
                </a:solidFill>
                <a:latin typeface="+mn-lt"/>
              </a:rPr>
              <a:t>)</a:t>
            </a:r>
            <a:endParaRPr lang="es-ES_tradnl" sz="3500" dirty="0">
              <a:solidFill>
                <a:schemeClr val="tx1"/>
              </a:solidFill>
              <a:latin typeface="+mn-lt"/>
            </a:endParaRPr>
          </a:p>
          <a:p>
            <a:pPr marL="342900" indent="-342900" algn="l">
              <a:buFont typeface="Wingdings" panose="05000000000000000000" pitchFamily="2" charset="2"/>
              <a:buChar char="Ø"/>
            </a:pPr>
            <a:r>
              <a:rPr lang="es-ES_tradnl" sz="3500" b="1" dirty="0" smtClean="0">
                <a:solidFill>
                  <a:schemeClr val="tx1"/>
                </a:solidFill>
                <a:latin typeface="+mn-lt"/>
              </a:rPr>
              <a:t>JYHDESSÄ</a:t>
            </a:r>
            <a:r>
              <a:rPr lang="es-ES_tradnl" sz="3500" dirty="0" smtClean="0">
                <a:solidFill>
                  <a:schemeClr val="tx1"/>
                </a:solidFill>
                <a:latin typeface="+mn-lt"/>
              </a:rPr>
              <a:t>  </a:t>
            </a:r>
            <a:r>
              <a:rPr lang="es-ES_tradnl" sz="3500" dirty="0" err="1" smtClean="0">
                <a:solidFill>
                  <a:schemeClr val="tx1"/>
                </a:solidFill>
                <a:latin typeface="+mn-lt"/>
              </a:rPr>
              <a:t>Komission</a:t>
            </a:r>
            <a:r>
              <a:rPr lang="es-ES_tradnl" sz="3500" dirty="0" smtClean="0">
                <a:solidFill>
                  <a:schemeClr val="tx1"/>
                </a:solidFill>
                <a:latin typeface="+mn-lt"/>
              </a:rPr>
              <a:t> ja </a:t>
            </a:r>
            <a:r>
              <a:rPr lang="es-ES_tradnl" sz="3500" dirty="0" err="1" smtClean="0">
                <a:solidFill>
                  <a:schemeClr val="tx1"/>
                </a:solidFill>
                <a:latin typeface="+mn-lt"/>
              </a:rPr>
              <a:t>jäsenvaltion</a:t>
            </a:r>
            <a:r>
              <a:rPr lang="es-ES_tradnl" sz="3500" dirty="0" smtClean="0">
                <a:solidFill>
                  <a:schemeClr val="tx1"/>
                </a:solidFill>
                <a:latin typeface="+mn-lt"/>
              </a:rPr>
              <a:t> </a:t>
            </a:r>
            <a:r>
              <a:rPr lang="es-ES_tradnl" sz="3500" dirty="0" err="1" smtClean="0">
                <a:solidFill>
                  <a:schemeClr val="tx1"/>
                </a:solidFill>
                <a:latin typeface="+mn-lt"/>
              </a:rPr>
              <a:t>kanssa</a:t>
            </a:r>
            <a:r>
              <a:rPr lang="es-ES_tradnl" sz="3500" dirty="0" smtClean="0">
                <a:solidFill>
                  <a:schemeClr val="tx1"/>
                </a:solidFill>
                <a:latin typeface="+mn-lt"/>
              </a:rPr>
              <a:t> (</a:t>
            </a:r>
            <a:r>
              <a:rPr lang="es-ES_tradnl" sz="3500" dirty="0" err="1" smtClean="0">
                <a:solidFill>
                  <a:schemeClr val="tx1"/>
                </a:solidFill>
                <a:latin typeface="+mn-lt"/>
              </a:rPr>
              <a:t>esimerkiksi</a:t>
            </a:r>
            <a:r>
              <a:rPr lang="es-ES_tradnl" sz="3500" dirty="0" smtClean="0">
                <a:solidFill>
                  <a:schemeClr val="tx1"/>
                </a:solidFill>
                <a:latin typeface="+mn-lt"/>
              </a:rPr>
              <a:t> </a:t>
            </a:r>
            <a:r>
              <a:rPr lang="es-ES_tradnl" sz="3500" dirty="0" err="1" smtClean="0">
                <a:solidFill>
                  <a:schemeClr val="tx1"/>
                </a:solidFill>
                <a:latin typeface="+mn-lt"/>
              </a:rPr>
              <a:t>koheesio</a:t>
            </a:r>
            <a:r>
              <a:rPr lang="es-ES_tradnl" sz="3500" dirty="0" smtClean="0">
                <a:solidFill>
                  <a:schemeClr val="tx1"/>
                </a:solidFill>
                <a:latin typeface="+mn-lt"/>
              </a:rPr>
              <a:t> </a:t>
            </a:r>
            <a:r>
              <a:rPr lang="es-ES_tradnl" sz="3500" dirty="0" err="1" smtClean="0">
                <a:solidFill>
                  <a:schemeClr val="tx1"/>
                </a:solidFill>
                <a:latin typeface="+mn-lt"/>
              </a:rPr>
              <a:t>politiikassa</a:t>
            </a:r>
            <a:r>
              <a:rPr lang="es-ES_tradnl" sz="3500" dirty="0" smtClean="0">
                <a:solidFill>
                  <a:schemeClr val="tx1"/>
                </a:solidFill>
                <a:latin typeface="+mn-lt"/>
              </a:rPr>
              <a:t>, </a:t>
            </a:r>
            <a:r>
              <a:rPr lang="es-ES_tradnl" sz="3500" dirty="0" err="1" smtClean="0">
                <a:solidFill>
                  <a:schemeClr val="tx1"/>
                </a:solidFill>
                <a:latin typeface="+mn-lt"/>
              </a:rPr>
              <a:t>yleisessa</a:t>
            </a:r>
            <a:r>
              <a:rPr lang="es-ES_tradnl" sz="3500" dirty="0" smtClean="0">
                <a:solidFill>
                  <a:schemeClr val="tx1"/>
                </a:solidFill>
                <a:latin typeface="+mn-lt"/>
              </a:rPr>
              <a:t> </a:t>
            </a:r>
            <a:r>
              <a:rPr lang="es-ES_tradnl" sz="3500" dirty="0" err="1" smtClean="0">
                <a:solidFill>
                  <a:schemeClr val="tx1"/>
                </a:solidFill>
                <a:latin typeface="+mn-lt"/>
              </a:rPr>
              <a:t>maatalouspolitiikassa</a:t>
            </a:r>
            <a:r>
              <a:rPr lang="es-ES_tradnl" sz="3500" dirty="0" smtClean="0">
                <a:solidFill>
                  <a:schemeClr val="tx1"/>
                </a:solidFill>
                <a:latin typeface="+mn-lt"/>
              </a:rPr>
              <a:t>)</a:t>
            </a:r>
            <a:endParaRPr lang="es-ES_tradnl" sz="3500" dirty="0">
              <a:solidFill>
                <a:schemeClr val="tx1"/>
              </a:solidFill>
              <a:latin typeface="+mn-lt"/>
            </a:endParaRPr>
          </a:p>
          <a:p>
            <a:pPr marL="0" indent="0" algn="l">
              <a:buNone/>
            </a:pPr>
            <a:r>
              <a:rPr lang="es-ES" sz="2600" dirty="0" err="1" smtClean="0">
                <a:solidFill>
                  <a:schemeClr val="tx1"/>
                </a:solidFill>
                <a:latin typeface="+mn-lt"/>
              </a:rPr>
              <a:t>Esimerkki</a:t>
            </a:r>
            <a:r>
              <a:rPr lang="es-ES" sz="2600" dirty="0" smtClean="0">
                <a:solidFill>
                  <a:schemeClr val="tx1"/>
                </a:solidFill>
                <a:latin typeface="+mn-lt"/>
              </a:rPr>
              <a:t>: </a:t>
            </a:r>
            <a:r>
              <a:rPr lang="es-ES" sz="2600" dirty="0" err="1" smtClean="0">
                <a:solidFill>
                  <a:schemeClr val="tx1"/>
                </a:solidFill>
                <a:latin typeface="+mn-lt"/>
              </a:rPr>
              <a:t>Euroopan</a:t>
            </a:r>
            <a:r>
              <a:rPr lang="es-ES" sz="2600" dirty="0" smtClean="0">
                <a:solidFill>
                  <a:schemeClr val="tx1"/>
                </a:solidFill>
                <a:latin typeface="+mn-lt"/>
              </a:rPr>
              <a:t> </a:t>
            </a:r>
            <a:r>
              <a:rPr lang="es-ES" sz="2600" dirty="0" err="1" smtClean="0">
                <a:solidFill>
                  <a:schemeClr val="tx1"/>
                </a:solidFill>
                <a:latin typeface="+mn-lt"/>
              </a:rPr>
              <a:t>rakenne</a:t>
            </a:r>
            <a:r>
              <a:rPr lang="es-ES" sz="2600" dirty="0" smtClean="0">
                <a:solidFill>
                  <a:schemeClr val="tx1"/>
                </a:solidFill>
                <a:latin typeface="+mn-lt"/>
              </a:rPr>
              <a:t>- ja </a:t>
            </a:r>
            <a:r>
              <a:rPr lang="es-ES" sz="2600" dirty="0" err="1" smtClean="0">
                <a:solidFill>
                  <a:schemeClr val="tx1"/>
                </a:solidFill>
                <a:latin typeface="+mn-lt"/>
              </a:rPr>
              <a:t>investointirahasto</a:t>
            </a:r>
            <a:r>
              <a:rPr lang="es-ES" sz="2600" dirty="0" smtClean="0">
                <a:solidFill>
                  <a:schemeClr val="tx1"/>
                </a:solidFill>
                <a:latin typeface="+mn-lt"/>
              </a:rPr>
              <a:t>, </a:t>
            </a:r>
            <a:r>
              <a:rPr lang="es-ES" sz="2600" dirty="0" err="1" smtClean="0">
                <a:solidFill>
                  <a:schemeClr val="tx1"/>
                </a:solidFill>
                <a:latin typeface="+mn-lt"/>
              </a:rPr>
              <a:t>Euroopan</a:t>
            </a:r>
            <a:r>
              <a:rPr lang="es-ES" sz="2600" dirty="0" smtClean="0">
                <a:solidFill>
                  <a:schemeClr val="tx1"/>
                </a:solidFill>
                <a:latin typeface="+mn-lt"/>
              </a:rPr>
              <a:t> </a:t>
            </a:r>
            <a:r>
              <a:rPr lang="es-ES" sz="2600" dirty="0" err="1" smtClean="0">
                <a:solidFill>
                  <a:schemeClr val="tx1"/>
                </a:solidFill>
                <a:latin typeface="+mn-lt"/>
              </a:rPr>
              <a:t>alueellinen</a:t>
            </a:r>
            <a:r>
              <a:rPr lang="es-ES" sz="2600" dirty="0" smtClean="0">
                <a:solidFill>
                  <a:schemeClr val="tx1"/>
                </a:solidFill>
                <a:latin typeface="+mn-lt"/>
              </a:rPr>
              <a:t> </a:t>
            </a:r>
            <a:r>
              <a:rPr lang="es-ES" sz="2600" dirty="0" err="1" smtClean="0">
                <a:solidFill>
                  <a:schemeClr val="tx1"/>
                </a:solidFill>
                <a:latin typeface="+mn-lt"/>
              </a:rPr>
              <a:t>kehittämisrahasto</a:t>
            </a:r>
            <a:r>
              <a:rPr lang="es-ES" sz="2600" dirty="0" smtClean="0">
                <a:solidFill>
                  <a:schemeClr val="tx1"/>
                </a:solidFill>
                <a:latin typeface="+mn-lt"/>
              </a:rPr>
              <a:t>, </a:t>
            </a:r>
            <a:r>
              <a:rPr lang="es-ES" sz="2600" dirty="0" err="1" smtClean="0">
                <a:solidFill>
                  <a:schemeClr val="tx1"/>
                </a:solidFill>
                <a:latin typeface="+mn-lt"/>
              </a:rPr>
              <a:t>Euroopan</a:t>
            </a:r>
            <a:r>
              <a:rPr lang="es-ES" sz="2600" dirty="0" smtClean="0">
                <a:solidFill>
                  <a:schemeClr val="tx1"/>
                </a:solidFill>
                <a:latin typeface="+mn-lt"/>
              </a:rPr>
              <a:t> </a:t>
            </a:r>
            <a:r>
              <a:rPr lang="es-ES" sz="2600" dirty="0" err="1" smtClean="0">
                <a:solidFill>
                  <a:schemeClr val="tx1"/>
                </a:solidFill>
                <a:latin typeface="+mn-lt"/>
              </a:rPr>
              <a:t>sosiaalirahasto</a:t>
            </a:r>
            <a:r>
              <a:rPr lang="es-ES" sz="2600" dirty="0" smtClean="0">
                <a:solidFill>
                  <a:schemeClr val="tx1"/>
                </a:solidFill>
                <a:latin typeface="+mn-lt"/>
              </a:rPr>
              <a:t>, </a:t>
            </a:r>
            <a:r>
              <a:rPr lang="en-US" sz="2600" dirty="0" err="1" smtClean="0">
                <a:solidFill>
                  <a:schemeClr val="tx1"/>
                </a:solidFill>
                <a:latin typeface="+mn-lt"/>
              </a:rPr>
              <a:t>Euroopan</a:t>
            </a:r>
            <a:r>
              <a:rPr lang="en-US" sz="2600" dirty="0" smtClean="0">
                <a:solidFill>
                  <a:schemeClr val="tx1"/>
                </a:solidFill>
                <a:latin typeface="+mn-lt"/>
              </a:rPr>
              <a:t> </a:t>
            </a:r>
            <a:r>
              <a:rPr lang="en-US" sz="2600" dirty="0" err="1" smtClean="0">
                <a:solidFill>
                  <a:schemeClr val="tx1"/>
                </a:solidFill>
                <a:latin typeface="+mn-lt"/>
              </a:rPr>
              <a:t>maaseudun</a:t>
            </a:r>
            <a:r>
              <a:rPr lang="en-US" sz="2600" dirty="0" smtClean="0">
                <a:solidFill>
                  <a:schemeClr val="tx1"/>
                </a:solidFill>
                <a:latin typeface="+mn-lt"/>
              </a:rPr>
              <a:t> </a:t>
            </a:r>
            <a:r>
              <a:rPr lang="en-US" sz="2600" dirty="0" err="1" smtClean="0">
                <a:solidFill>
                  <a:schemeClr val="tx1"/>
                </a:solidFill>
                <a:latin typeface="+mn-lt"/>
              </a:rPr>
              <a:t>kehittämisen</a:t>
            </a:r>
            <a:r>
              <a:rPr lang="en-US" sz="2600" dirty="0" smtClean="0">
                <a:solidFill>
                  <a:schemeClr val="tx1"/>
                </a:solidFill>
                <a:latin typeface="+mn-lt"/>
              </a:rPr>
              <a:t> </a:t>
            </a:r>
            <a:r>
              <a:rPr lang="en-US" sz="2600" dirty="0" err="1" smtClean="0">
                <a:solidFill>
                  <a:schemeClr val="tx1"/>
                </a:solidFill>
                <a:latin typeface="+mn-lt"/>
              </a:rPr>
              <a:t>maatalousrahasto</a:t>
            </a:r>
            <a:r>
              <a:rPr lang="en-US" sz="2600" dirty="0" smtClean="0">
                <a:solidFill>
                  <a:schemeClr val="tx1"/>
                </a:solidFill>
                <a:latin typeface="+mn-lt"/>
              </a:rPr>
              <a:t> &amp; </a:t>
            </a:r>
            <a:r>
              <a:rPr lang="en-US" sz="2600" dirty="0" err="1" smtClean="0">
                <a:solidFill>
                  <a:schemeClr val="tx1"/>
                </a:solidFill>
                <a:latin typeface="+mn-lt"/>
              </a:rPr>
              <a:t>Euroopan</a:t>
            </a:r>
            <a:r>
              <a:rPr lang="en-US" sz="2600" dirty="0" smtClean="0">
                <a:solidFill>
                  <a:schemeClr val="tx1"/>
                </a:solidFill>
                <a:latin typeface="+mn-lt"/>
              </a:rPr>
              <a:t> </a:t>
            </a:r>
            <a:r>
              <a:rPr lang="en-US" sz="2600" dirty="0" err="1" smtClean="0">
                <a:solidFill>
                  <a:schemeClr val="tx1"/>
                </a:solidFill>
                <a:latin typeface="+mn-lt"/>
              </a:rPr>
              <a:t>meri</a:t>
            </a:r>
            <a:r>
              <a:rPr lang="en-US" sz="2600" dirty="0" smtClean="0">
                <a:solidFill>
                  <a:schemeClr val="tx1"/>
                </a:solidFill>
                <a:latin typeface="+mn-lt"/>
              </a:rPr>
              <a:t>- ja </a:t>
            </a:r>
            <a:r>
              <a:rPr lang="en-US" sz="2600" dirty="0" err="1" smtClean="0">
                <a:solidFill>
                  <a:schemeClr val="tx1"/>
                </a:solidFill>
                <a:latin typeface="+mn-lt"/>
              </a:rPr>
              <a:t>kalastusrahasto</a:t>
            </a:r>
            <a:r>
              <a:rPr lang="en-US" sz="2600" dirty="0" smtClean="0">
                <a:solidFill>
                  <a:schemeClr val="tx1"/>
                </a:solidFill>
                <a:latin typeface="+mn-lt"/>
              </a:rPr>
              <a:t>), </a:t>
            </a:r>
            <a:r>
              <a:rPr lang="en-US" sz="2600" dirty="0" err="1" smtClean="0">
                <a:solidFill>
                  <a:schemeClr val="tx1"/>
                </a:solidFill>
                <a:latin typeface="+mn-lt"/>
              </a:rPr>
              <a:t>joiden</a:t>
            </a:r>
            <a:r>
              <a:rPr lang="en-US" sz="2600" dirty="0" smtClean="0">
                <a:solidFill>
                  <a:schemeClr val="tx1"/>
                </a:solidFill>
                <a:latin typeface="+mn-lt"/>
              </a:rPr>
              <a:t> </a:t>
            </a:r>
            <a:r>
              <a:rPr lang="en-US" sz="2600" dirty="0" err="1" smtClean="0">
                <a:solidFill>
                  <a:schemeClr val="tx1"/>
                </a:solidFill>
                <a:latin typeface="+mn-lt"/>
              </a:rPr>
              <a:t>kautta</a:t>
            </a:r>
            <a:r>
              <a:rPr lang="en-US" sz="2600" dirty="0" smtClean="0">
                <a:solidFill>
                  <a:schemeClr val="tx1"/>
                </a:solidFill>
                <a:latin typeface="+mn-lt"/>
              </a:rPr>
              <a:t> </a:t>
            </a:r>
            <a:r>
              <a:rPr lang="en-US" sz="2600" dirty="0" err="1" smtClean="0">
                <a:solidFill>
                  <a:schemeClr val="tx1"/>
                </a:solidFill>
                <a:latin typeface="+mn-lt"/>
              </a:rPr>
              <a:t>puolet</a:t>
            </a:r>
            <a:r>
              <a:rPr lang="en-US" sz="2600" dirty="0" smtClean="0">
                <a:solidFill>
                  <a:schemeClr val="tx1"/>
                </a:solidFill>
                <a:latin typeface="+mn-lt"/>
              </a:rPr>
              <a:t> EU-</a:t>
            </a:r>
            <a:r>
              <a:rPr lang="en-US" sz="2600" dirty="0" err="1" smtClean="0">
                <a:solidFill>
                  <a:schemeClr val="tx1"/>
                </a:solidFill>
                <a:latin typeface="+mn-lt"/>
              </a:rPr>
              <a:t>rahoituksesta</a:t>
            </a:r>
            <a:r>
              <a:rPr lang="en-US" sz="2600" dirty="0" smtClean="0">
                <a:solidFill>
                  <a:schemeClr val="tx1"/>
                </a:solidFill>
                <a:latin typeface="+mn-lt"/>
              </a:rPr>
              <a:t> </a:t>
            </a:r>
            <a:r>
              <a:rPr lang="en-US" sz="2600" dirty="0" err="1" smtClean="0">
                <a:solidFill>
                  <a:schemeClr val="tx1"/>
                </a:solidFill>
                <a:latin typeface="+mn-lt"/>
              </a:rPr>
              <a:t>kanavoidaan</a:t>
            </a:r>
            <a:r>
              <a:rPr lang="en-US" sz="2600" dirty="0" smtClean="0">
                <a:solidFill>
                  <a:schemeClr val="tx1"/>
                </a:solidFill>
                <a:latin typeface="+mn-lt"/>
              </a:rPr>
              <a:t> </a:t>
            </a:r>
            <a:r>
              <a:rPr lang="en-US" sz="2600" dirty="0" err="1" smtClean="0">
                <a:solidFill>
                  <a:schemeClr val="tx1"/>
                </a:solidFill>
                <a:latin typeface="+mn-lt"/>
              </a:rPr>
              <a:t>yhteisellä</a:t>
            </a:r>
            <a:r>
              <a:rPr lang="en-US" sz="2600" dirty="0" smtClean="0">
                <a:solidFill>
                  <a:schemeClr val="tx1"/>
                </a:solidFill>
                <a:latin typeface="+mn-lt"/>
              </a:rPr>
              <a:t> </a:t>
            </a:r>
            <a:r>
              <a:rPr lang="en-US" sz="2600" dirty="0" err="1" smtClean="0">
                <a:solidFill>
                  <a:schemeClr val="tx1"/>
                </a:solidFill>
                <a:latin typeface="+mn-lt"/>
              </a:rPr>
              <a:t>hallinnoinnilla</a:t>
            </a:r>
            <a:r>
              <a:rPr lang="en-US" sz="2600" dirty="0" smtClean="0">
                <a:solidFill>
                  <a:schemeClr val="tx1"/>
                </a:solidFill>
                <a:latin typeface="+mn-lt"/>
              </a:rPr>
              <a:t>.</a:t>
            </a:r>
            <a:endParaRPr lang="es-ES" dirty="0">
              <a:solidFill>
                <a:prstClr val="black"/>
              </a:solidFill>
            </a:endParaRPr>
          </a:p>
          <a:p>
            <a:pPr algn="l"/>
            <a:endParaRPr lang="es-ES_tradnl" dirty="0"/>
          </a:p>
          <a:p>
            <a:pPr algn="l"/>
            <a:endParaRPr lang="es-ES_tradnl" dirty="0"/>
          </a:p>
          <a:p>
            <a:pPr algn="l"/>
            <a:endParaRPr lang="es-ES_tradnl" dirty="0"/>
          </a:p>
        </p:txBody>
      </p:sp>
      <p:sp>
        <p:nvSpPr>
          <p:cNvPr id="4" name="Dia számának helye 3">
            <a:extLst>
              <a:ext uri="{FF2B5EF4-FFF2-40B4-BE49-F238E27FC236}">
                <a16:creationId xmlns:a16="http://schemas.microsoft.com/office/drawing/2014/main" id="{75D5B79A-5A06-4424-821F-D967A38A7EA3}"/>
              </a:ext>
            </a:extLst>
          </p:cNvPr>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341381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9723" y="1781299"/>
            <a:ext cx="9967452" cy="4408714"/>
          </a:xfrm>
        </p:spPr>
        <p:txBody>
          <a:bodyPr>
            <a:normAutofit/>
          </a:bodyPr>
          <a:lstStyle/>
          <a:p>
            <a:pPr marL="0" indent="0" algn="just">
              <a:buNone/>
            </a:pPr>
            <a:r>
              <a:rPr lang="en-US" dirty="0">
                <a:solidFill>
                  <a:schemeClr val="tx1"/>
                </a:solidFill>
                <a:latin typeface="+mn-lt"/>
              </a:rPr>
              <a:t>Art.325 (2) </a:t>
            </a:r>
            <a:r>
              <a:rPr lang="en-US" dirty="0" smtClean="0">
                <a:solidFill>
                  <a:schemeClr val="tx1"/>
                </a:solidFill>
                <a:latin typeface="+mn-lt"/>
              </a:rPr>
              <a:t>SEUT </a:t>
            </a:r>
            <a:r>
              <a:rPr lang="en-US" dirty="0" err="1" smtClean="0">
                <a:solidFill>
                  <a:schemeClr val="tx1"/>
                </a:solidFill>
                <a:latin typeface="+mn-lt"/>
              </a:rPr>
              <a:t>edellyttää</a:t>
            </a:r>
            <a:r>
              <a:rPr lang="en-US" dirty="0" smtClean="0">
                <a:solidFill>
                  <a:schemeClr val="tx1"/>
                </a:solidFill>
                <a:latin typeface="+mn-lt"/>
              </a:rPr>
              <a:t> </a:t>
            </a:r>
            <a:r>
              <a:rPr lang="en-US" dirty="0" err="1" smtClean="0">
                <a:solidFill>
                  <a:schemeClr val="tx1"/>
                </a:solidFill>
                <a:latin typeface="+mn-lt"/>
              </a:rPr>
              <a:t>jäsenvaltioita</a:t>
            </a:r>
            <a:r>
              <a:rPr lang="en-US" dirty="0" smtClean="0">
                <a:solidFill>
                  <a:schemeClr val="tx1"/>
                </a:solidFill>
                <a:latin typeface="+mn-lt"/>
              </a:rPr>
              <a:t> </a:t>
            </a:r>
            <a:r>
              <a:rPr lang="en-US" dirty="0" err="1" smtClean="0">
                <a:solidFill>
                  <a:schemeClr val="tx1"/>
                </a:solidFill>
                <a:latin typeface="+mn-lt"/>
              </a:rPr>
              <a:t>ryhtymään</a:t>
            </a:r>
            <a:r>
              <a:rPr lang="en-US" dirty="0" smtClean="0">
                <a:solidFill>
                  <a:schemeClr val="tx1"/>
                </a:solidFill>
                <a:latin typeface="+mn-lt"/>
              </a:rPr>
              <a:t> </a:t>
            </a:r>
            <a:r>
              <a:rPr lang="en-US" dirty="0" err="1" smtClean="0">
                <a:solidFill>
                  <a:schemeClr val="tx1"/>
                </a:solidFill>
                <a:latin typeface="+mn-lt"/>
              </a:rPr>
              <a:t>vastaaviin</a:t>
            </a:r>
            <a:r>
              <a:rPr lang="en-US" dirty="0" smtClean="0">
                <a:solidFill>
                  <a:schemeClr val="tx1"/>
                </a:solidFill>
                <a:latin typeface="+mn-lt"/>
              </a:rPr>
              <a:t> </a:t>
            </a:r>
            <a:r>
              <a:rPr lang="en-US" dirty="0" err="1" smtClean="0">
                <a:solidFill>
                  <a:schemeClr val="tx1"/>
                </a:solidFill>
                <a:latin typeface="+mn-lt"/>
              </a:rPr>
              <a:t>toimenpiteisiin</a:t>
            </a:r>
            <a:r>
              <a:rPr lang="en-US" dirty="0" smtClean="0">
                <a:solidFill>
                  <a:schemeClr val="tx1"/>
                </a:solidFill>
                <a:latin typeface="+mn-lt"/>
              </a:rPr>
              <a:t> </a:t>
            </a:r>
            <a:r>
              <a:rPr lang="en-US" dirty="0" err="1" smtClean="0">
                <a:solidFill>
                  <a:schemeClr val="tx1"/>
                </a:solidFill>
                <a:latin typeface="+mn-lt"/>
              </a:rPr>
              <a:t>EU:n</a:t>
            </a:r>
            <a:r>
              <a:rPr lang="en-US" dirty="0" smtClean="0">
                <a:solidFill>
                  <a:schemeClr val="tx1"/>
                </a:solidFill>
                <a:latin typeface="+mn-lt"/>
              </a:rPr>
              <a:t> </a:t>
            </a:r>
            <a:r>
              <a:rPr lang="en-US" dirty="0" err="1" smtClean="0">
                <a:solidFill>
                  <a:schemeClr val="tx1"/>
                </a:solidFill>
                <a:latin typeface="+mn-lt"/>
              </a:rPr>
              <a:t>taloudellisia</a:t>
            </a:r>
            <a:r>
              <a:rPr lang="en-US" dirty="0" smtClean="0">
                <a:solidFill>
                  <a:schemeClr val="tx1"/>
                </a:solidFill>
                <a:latin typeface="+mn-lt"/>
              </a:rPr>
              <a:t> </a:t>
            </a:r>
            <a:r>
              <a:rPr lang="en-US" dirty="0" err="1" smtClean="0">
                <a:solidFill>
                  <a:schemeClr val="tx1"/>
                </a:solidFill>
                <a:latin typeface="+mn-lt"/>
              </a:rPr>
              <a:t>etuja</a:t>
            </a:r>
            <a:r>
              <a:rPr lang="en-US" dirty="0" smtClean="0">
                <a:solidFill>
                  <a:schemeClr val="tx1"/>
                </a:solidFill>
                <a:latin typeface="+mn-lt"/>
              </a:rPr>
              <a:t> </a:t>
            </a:r>
            <a:r>
              <a:rPr lang="en-US" dirty="0" err="1" smtClean="0">
                <a:solidFill>
                  <a:schemeClr val="tx1"/>
                </a:solidFill>
                <a:latin typeface="+mn-lt"/>
              </a:rPr>
              <a:t>uhkaavaan</a:t>
            </a:r>
            <a:r>
              <a:rPr lang="en-US" dirty="0" smtClean="0">
                <a:solidFill>
                  <a:schemeClr val="tx1"/>
                </a:solidFill>
                <a:latin typeface="+mn-lt"/>
              </a:rPr>
              <a:t> </a:t>
            </a:r>
            <a:r>
              <a:rPr lang="en-US" dirty="0" err="1" smtClean="0">
                <a:solidFill>
                  <a:schemeClr val="tx1"/>
                </a:solidFill>
                <a:latin typeface="+mn-lt"/>
              </a:rPr>
              <a:t>petosrikollisuutta</a:t>
            </a:r>
            <a:r>
              <a:rPr lang="en-US" dirty="0" smtClean="0">
                <a:solidFill>
                  <a:schemeClr val="tx1"/>
                </a:solidFill>
                <a:latin typeface="+mn-lt"/>
              </a:rPr>
              <a:t> </a:t>
            </a:r>
            <a:r>
              <a:rPr lang="en-US" dirty="0" err="1" smtClean="0">
                <a:solidFill>
                  <a:schemeClr val="tx1"/>
                </a:solidFill>
                <a:latin typeface="+mn-lt"/>
              </a:rPr>
              <a:t>vastaan</a:t>
            </a:r>
            <a:r>
              <a:rPr lang="en-US" dirty="0" smtClean="0">
                <a:solidFill>
                  <a:schemeClr val="tx1"/>
                </a:solidFill>
                <a:latin typeface="+mn-lt"/>
              </a:rPr>
              <a:t>, </a:t>
            </a:r>
            <a:r>
              <a:rPr lang="en-US" dirty="0" err="1" smtClean="0">
                <a:solidFill>
                  <a:schemeClr val="tx1"/>
                </a:solidFill>
                <a:latin typeface="+mn-lt"/>
              </a:rPr>
              <a:t>kuin</a:t>
            </a:r>
            <a:r>
              <a:rPr lang="en-US" dirty="0" smtClean="0">
                <a:solidFill>
                  <a:schemeClr val="tx1"/>
                </a:solidFill>
                <a:latin typeface="+mn-lt"/>
              </a:rPr>
              <a:t> </a:t>
            </a:r>
            <a:r>
              <a:rPr lang="en-US" dirty="0" err="1" smtClean="0">
                <a:solidFill>
                  <a:schemeClr val="tx1"/>
                </a:solidFill>
                <a:latin typeface="+mn-lt"/>
              </a:rPr>
              <a:t>suojellessaan</a:t>
            </a:r>
            <a:r>
              <a:rPr lang="en-US" dirty="0" smtClean="0">
                <a:solidFill>
                  <a:schemeClr val="tx1"/>
                </a:solidFill>
                <a:latin typeface="+mn-lt"/>
              </a:rPr>
              <a:t> </a:t>
            </a:r>
            <a:r>
              <a:rPr lang="en-US" dirty="0" err="1" smtClean="0">
                <a:solidFill>
                  <a:schemeClr val="tx1"/>
                </a:solidFill>
                <a:latin typeface="+mn-lt"/>
              </a:rPr>
              <a:t>omia</a:t>
            </a:r>
            <a:r>
              <a:rPr lang="en-US" dirty="0" smtClean="0">
                <a:solidFill>
                  <a:schemeClr val="tx1"/>
                </a:solidFill>
                <a:latin typeface="+mn-lt"/>
              </a:rPr>
              <a:t> </a:t>
            </a:r>
            <a:r>
              <a:rPr lang="en-US" dirty="0" err="1" smtClean="0">
                <a:solidFill>
                  <a:schemeClr val="tx1"/>
                </a:solidFill>
                <a:latin typeface="+mn-lt"/>
              </a:rPr>
              <a:t>taloudellisia</a:t>
            </a:r>
            <a:r>
              <a:rPr lang="en-US" dirty="0" smtClean="0">
                <a:solidFill>
                  <a:schemeClr val="tx1"/>
                </a:solidFill>
                <a:latin typeface="+mn-lt"/>
              </a:rPr>
              <a:t> </a:t>
            </a:r>
            <a:r>
              <a:rPr lang="en-US" dirty="0" err="1" smtClean="0">
                <a:solidFill>
                  <a:schemeClr val="tx1"/>
                </a:solidFill>
                <a:latin typeface="+mn-lt"/>
              </a:rPr>
              <a:t>intressejään</a:t>
            </a:r>
            <a:r>
              <a:rPr lang="en-US" dirty="0" smtClean="0">
                <a:solidFill>
                  <a:schemeClr val="tx1"/>
                </a:solidFill>
                <a:latin typeface="+mn-lt"/>
              </a:rPr>
              <a:t>.</a:t>
            </a:r>
            <a:endParaRPr lang="es-ES_tradnl" dirty="0">
              <a:solidFill>
                <a:schemeClr val="tx1"/>
              </a:solidFill>
              <a:latin typeface="+mn-lt"/>
            </a:endParaRPr>
          </a:p>
          <a:p>
            <a:pPr marL="0" indent="0" algn="just">
              <a:buNone/>
            </a:pPr>
            <a:r>
              <a:rPr lang="en-US" dirty="0">
                <a:solidFill>
                  <a:schemeClr val="tx1"/>
                </a:solidFill>
                <a:latin typeface="+mn-lt"/>
              </a:rPr>
              <a:t>EU-</a:t>
            </a:r>
            <a:r>
              <a:rPr lang="en-US" dirty="0" err="1">
                <a:solidFill>
                  <a:schemeClr val="tx1"/>
                </a:solidFill>
                <a:latin typeface="+mn-lt"/>
              </a:rPr>
              <a:t>asetus</a:t>
            </a:r>
            <a:r>
              <a:rPr lang="en-US" dirty="0">
                <a:solidFill>
                  <a:schemeClr val="tx1"/>
                </a:solidFill>
                <a:latin typeface="+mn-lt"/>
              </a:rPr>
              <a:t> </a:t>
            </a:r>
            <a:r>
              <a:rPr lang="en-US" dirty="0">
                <a:solidFill>
                  <a:schemeClr val="tx1"/>
                </a:solidFill>
                <a:latin typeface="+mn-lt"/>
              </a:rPr>
              <a:t>2018/1046 </a:t>
            </a:r>
            <a:r>
              <a:rPr lang="fi-FI" dirty="0">
                <a:solidFill>
                  <a:schemeClr val="tx1"/>
                </a:solidFill>
                <a:latin typeface="+mn-lt"/>
              </a:rPr>
              <a:t>unionin yleiseen talousarvioon sovellettavista varainhoitosäännöistä</a:t>
            </a:r>
            <a:r>
              <a:rPr lang="en-US" dirty="0">
                <a:solidFill>
                  <a:schemeClr val="tx1"/>
                </a:solidFill>
                <a:latin typeface="+mn-lt"/>
              </a:rPr>
              <a:t> </a:t>
            </a:r>
            <a:r>
              <a:rPr lang="en-US" dirty="0" err="1" smtClean="0">
                <a:solidFill>
                  <a:schemeClr val="tx1"/>
                </a:solidFill>
                <a:latin typeface="+mn-lt"/>
              </a:rPr>
              <a:t>sisältää</a:t>
            </a:r>
            <a:r>
              <a:rPr lang="en-US" dirty="0" smtClean="0">
                <a:solidFill>
                  <a:schemeClr val="tx1"/>
                </a:solidFill>
                <a:latin typeface="+mn-lt"/>
              </a:rPr>
              <a:t> </a:t>
            </a:r>
            <a:r>
              <a:rPr lang="en-US" dirty="0" err="1" smtClean="0">
                <a:solidFill>
                  <a:schemeClr val="tx1"/>
                </a:solidFill>
                <a:latin typeface="+mn-lt"/>
              </a:rPr>
              <a:t>yksityiskohtaiset</a:t>
            </a:r>
            <a:r>
              <a:rPr lang="en-US" dirty="0" smtClean="0">
                <a:solidFill>
                  <a:schemeClr val="tx1"/>
                </a:solidFill>
                <a:latin typeface="+mn-lt"/>
              </a:rPr>
              <a:t> </a:t>
            </a:r>
            <a:r>
              <a:rPr lang="en-US" dirty="0" err="1" smtClean="0">
                <a:solidFill>
                  <a:schemeClr val="tx1"/>
                </a:solidFill>
                <a:latin typeface="+mn-lt"/>
              </a:rPr>
              <a:t>säännöt</a:t>
            </a:r>
            <a:r>
              <a:rPr lang="en-US" dirty="0" smtClean="0">
                <a:solidFill>
                  <a:schemeClr val="tx1"/>
                </a:solidFill>
                <a:latin typeface="+mn-lt"/>
              </a:rPr>
              <a:t> EU-</a:t>
            </a:r>
            <a:r>
              <a:rPr lang="en-US" dirty="0" err="1" smtClean="0">
                <a:solidFill>
                  <a:schemeClr val="tx1"/>
                </a:solidFill>
                <a:latin typeface="+mn-lt"/>
              </a:rPr>
              <a:t>budjetin</a:t>
            </a:r>
            <a:r>
              <a:rPr lang="en-US" dirty="0" smtClean="0">
                <a:solidFill>
                  <a:schemeClr val="tx1"/>
                </a:solidFill>
                <a:latin typeface="+mn-lt"/>
              </a:rPr>
              <a:t> </a:t>
            </a:r>
            <a:r>
              <a:rPr lang="en-US" dirty="0" err="1" smtClean="0">
                <a:solidFill>
                  <a:schemeClr val="tx1"/>
                </a:solidFill>
                <a:latin typeface="+mn-lt"/>
              </a:rPr>
              <a:t>hallinnoinnista</a:t>
            </a:r>
            <a:r>
              <a:rPr lang="en-US" dirty="0" smtClean="0">
                <a:solidFill>
                  <a:schemeClr val="tx1"/>
                </a:solidFill>
                <a:latin typeface="+mn-lt"/>
              </a:rPr>
              <a:t> ja </a:t>
            </a:r>
            <a:r>
              <a:rPr lang="en-US" dirty="0" err="1" smtClean="0">
                <a:solidFill>
                  <a:schemeClr val="tx1"/>
                </a:solidFill>
                <a:latin typeface="+mn-lt"/>
              </a:rPr>
              <a:t>laajasta</a:t>
            </a:r>
            <a:r>
              <a:rPr lang="en-US" dirty="0" smtClean="0">
                <a:solidFill>
                  <a:schemeClr val="tx1"/>
                </a:solidFill>
                <a:latin typeface="+mn-lt"/>
              </a:rPr>
              <a:t> </a:t>
            </a:r>
            <a:r>
              <a:rPr lang="en-US" dirty="0" err="1" smtClean="0">
                <a:solidFill>
                  <a:schemeClr val="tx1"/>
                </a:solidFill>
                <a:latin typeface="+mn-lt"/>
              </a:rPr>
              <a:t>sisäisestä</a:t>
            </a:r>
            <a:r>
              <a:rPr lang="en-US" dirty="0" smtClean="0">
                <a:solidFill>
                  <a:schemeClr val="tx1"/>
                </a:solidFill>
                <a:latin typeface="+mn-lt"/>
              </a:rPr>
              <a:t> ja </a:t>
            </a:r>
            <a:r>
              <a:rPr lang="en-US" dirty="0" err="1" smtClean="0">
                <a:solidFill>
                  <a:schemeClr val="tx1"/>
                </a:solidFill>
                <a:latin typeface="+mn-lt"/>
              </a:rPr>
              <a:t>ulkoisesta</a:t>
            </a:r>
            <a:r>
              <a:rPr lang="en-US" dirty="0" smtClean="0">
                <a:solidFill>
                  <a:schemeClr val="tx1"/>
                </a:solidFill>
                <a:latin typeface="+mn-lt"/>
              </a:rPr>
              <a:t> </a:t>
            </a:r>
            <a:r>
              <a:rPr lang="en-US" dirty="0" err="1" smtClean="0">
                <a:solidFill>
                  <a:schemeClr val="tx1"/>
                </a:solidFill>
                <a:latin typeface="+mn-lt"/>
              </a:rPr>
              <a:t>kontrollista</a:t>
            </a:r>
            <a:r>
              <a:rPr lang="en-US" dirty="0" smtClean="0">
                <a:solidFill>
                  <a:schemeClr val="tx1"/>
                </a:solidFill>
                <a:latin typeface="+mn-lt"/>
              </a:rPr>
              <a:t>. </a:t>
            </a:r>
            <a:endParaRPr lang="en-US" dirty="0">
              <a:solidFill>
                <a:schemeClr val="tx1"/>
              </a:solidFill>
              <a:latin typeface="+mn-lt"/>
            </a:endParaRPr>
          </a:p>
          <a:p>
            <a:pPr marL="0" indent="0" algn="just">
              <a:buNone/>
            </a:pPr>
            <a:r>
              <a:rPr lang="en-US" b="1" dirty="0" smtClean="0">
                <a:solidFill>
                  <a:schemeClr val="tx1"/>
                </a:solidFill>
                <a:latin typeface="+mn-lt"/>
              </a:rPr>
              <a:t>JOHTOPÄÄTÖS</a:t>
            </a:r>
            <a:endParaRPr lang="en-US" b="1" dirty="0">
              <a:solidFill>
                <a:schemeClr val="tx1"/>
              </a:solidFill>
              <a:latin typeface="+mn-lt"/>
            </a:endParaRPr>
          </a:p>
          <a:p>
            <a:pPr marL="0" indent="0" algn="just">
              <a:buNone/>
            </a:pPr>
            <a:r>
              <a:rPr lang="en-US" dirty="0" err="1" smtClean="0">
                <a:solidFill>
                  <a:schemeClr val="tx1"/>
                </a:solidFill>
                <a:latin typeface="+mn-lt"/>
              </a:rPr>
              <a:t>Vastuu</a:t>
            </a:r>
            <a:r>
              <a:rPr lang="en-US" dirty="0" smtClean="0">
                <a:solidFill>
                  <a:schemeClr val="tx1"/>
                </a:solidFill>
                <a:latin typeface="+mn-lt"/>
              </a:rPr>
              <a:t> </a:t>
            </a:r>
            <a:r>
              <a:rPr lang="en-US" dirty="0" err="1" smtClean="0">
                <a:solidFill>
                  <a:schemeClr val="tx1"/>
                </a:solidFill>
                <a:latin typeface="+mn-lt"/>
              </a:rPr>
              <a:t>EU:n</a:t>
            </a:r>
            <a:r>
              <a:rPr lang="en-US" dirty="0" smtClean="0">
                <a:solidFill>
                  <a:schemeClr val="tx1"/>
                </a:solidFill>
                <a:latin typeface="+mn-lt"/>
              </a:rPr>
              <a:t> </a:t>
            </a:r>
            <a:r>
              <a:rPr lang="en-US" dirty="0" err="1" smtClean="0">
                <a:solidFill>
                  <a:schemeClr val="tx1"/>
                </a:solidFill>
                <a:latin typeface="+mn-lt"/>
              </a:rPr>
              <a:t>taloudellisien</a:t>
            </a:r>
            <a:r>
              <a:rPr lang="en-US" dirty="0" smtClean="0">
                <a:solidFill>
                  <a:schemeClr val="tx1"/>
                </a:solidFill>
                <a:latin typeface="+mn-lt"/>
              </a:rPr>
              <a:t> </a:t>
            </a:r>
            <a:r>
              <a:rPr lang="en-US" dirty="0" err="1" smtClean="0">
                <a:solidFill>
                  <a:schemeClr val="tx1"/>
                </a:solidFill>
                <a:latin typeface="+mn-lt"/>
              </a:rPr>
              <a:t>intressien</a:t>
            </a:r>
            <a:r>
              <a:rPr lang="en-US" dirty="0" smtClean="0">
                <a:solidFill>
                  <a:schemeClr val="tx1"/>
                </a:solidFill>
                <a:latin typeface="+mn-lt"/>
              </a:rPr>
              <a:t> </a:t>
            </a:r>
            <a:r>
              <a:rPr lang="en-US" dirty="0" err="1" smtClean="0">
                <a:solidFill>
                  <a:schemeClr val="tx1"/>
                </a:solidFill>
                <a:latin typeface="+mn-lt"/>
              </a:rPr>
              <a:t>suojelemisesta</a:t>
            </a:r>
            <a:r>
              <a:rPr lang="en-US" dirty="0" smtClean="0">
                <a:solidFill>
                  <a:schemeClr val="tx1"/>
                </a:solidFill>
                <a:latin typeface="+mn-lt"/>
              </a:rPr>
              <a:t> </a:t>
            </a:r>
            <a:r>
              <a:rPr lang="en-US" dirty="0" err="1" smtClean="0">
                <a:solidFill>
                  <a:schemeClr val="tx1"/>
                </a:solidFill>
                <a:latin typeface="+mn-lt"/>
              </a:rPr>
              <a:t>kuuluu</a:t>
            </a:r>
            <a:r>
              <a:rPr lang="en-US" dirty="0" smtClean="0">
                <a:solidFill>
                  <a:schemeClr val="tx1"/>
                </a:solidFill>
                <a:latin typeface="+mn-lt"/>
              </a:rPr>
              <a:t> EU </a:t>
            </a:r>
            <a:r>
              <a:rPr lang="en-US" dirty="0" err="1" smtClean="0">
                <a:solidFill>
                  <a:schemeClr val="tx1"/>
                </a:solidFill>
                <a:latin typeface="+mn-lt"/>
              </a:rPr>
              <a:t>instituutioille</a:t>
            </a:r>
            <a:r>
              <a:rPr lang="en-US" dirty="0" smtClean="0">
                <a:solidFill>
                  <a:schemeClr val="tx1"/>
                </a:solidFill>
                <a:latin typeface="+mn-lt"/>
              </a:rPr>
              <a:t> ja </a:t>
            </a:r>
            <a:r>
              <a:rPr lang="en-US" dirty="0" err="1" smtClean="0">
                <a:solidFill>
                  <a:schemeClr val="tx1"/>
                </a:solidFill>
                <a:latin typeface="+mn-lt"/>
              </a:rPr>
              <a:t>jäsenvaltiolle</a:t>
            </a:r>
            <a:r>
              <a:rPr lang="en-US" dirty="0" smtClean="0">
                <a:solidFill>
                  <a:schemeClr val="tx1"/>
                </a:solidFill>
                <a:latin typeface="+mn-lt"/>
              </a:rPr>
              <a:t>.</a:t>
            </a:r>
            <a:endParaRPr lang="en-US" dirty="0">
              <a:solidFill>
                <a:schemeClr val="tx1"/>
              </a:solidFill>
              <a:latin typeface="+mn-lt"/>
            </a:endParaRPr>
          </a:p>
          <a:p>
            <a:pPr marL="0" indent="0">
              <a:buNone/>
            </a:pPr>
            <a:r>
              <a:rPr lang="en-US" dirty="0" err="1" smtClean="0">
                <a:solidFill>
                  <a:schemeClr val="tx1"/>
                </a:solidFill>
                <a:latin typeface="+mn-lt"/>
              </a:rPr>
              <a:t>Jäsenvaltioiden</a:t>
            </a:r>
            <a:r>
              <a:rPr lang="en-US" dirty="0" smtClean="0">
                <a:solidFill>
                  <a:schemeClr val="tx1"/>
                </a:solidFill>
                <a:latin typeface="+mn-lt"/>
              </a:rPr>
              <a:t> on </a:t>
            </a:r>
            <a:r>
              <a:rPr lang="en-US" dirty="0" err="1" smtClean="0">
                <a:solidFill>
                  <a:schemeClr val="tx1"/>
                </a:solidFill>
                <a:latin typeface="+mn-lt"/>
              </a:rPr>
              <a:t>toimittava</a:t>
            </a:r>
            <a:r>
              <a:rPr lang="en-US" dirty="0" smtClean="0">
                <a:solidFill>
                  <a:schemeClr val="tx1"/>
                </a:solidFill>
                <a:latin typeface="+mn-lt"/>
              </a:rPr>
              <a:t> </a:t>
            </a:r>
            <a:r>
              <a:rPr lang="en-US" dirty="0" err="1" smtClean="0">
                <a:solidFill>
                  <a:schemeClr val="tx1"/>
                </a:solidFill>
                <a:latin typeface="+mn-lt"/>
              </a:rPr>
              <a:t>yhteistyössä</a:t>
            </a:r>
            <a:r>
              <a:rPr lang="en-US" dirty="0" smtClean="0">
                <a:solidFill>
                  <a:schemeClr val="tx1"/>
                </a:solidFill>
                <a:latin typeface="+mn-lt"/>
              </a:rPr>
              <a:t> </a:t>
            </a:r>
            <a:r>
              <a:rPr lang="en-US" dirty="0" err="1" smtClean="0">
                <a:solidFill>
                  <a:schemeClr val="tx1"/>
                </a:solidFill>
                <a:latin typeface="+mn-lt"/>
              </a:rPr>
              <a:t>Komission</a:t>
            </a:r>
            <a:r>
              <a:rPr lang="en-US" dirty="0" smtClean="0">
                <a:solidFill>
                  <a:schemeClr val="tx1"/>
                </a:solidFill>
                <a:latin typeface="+mn-lt"/>
              </a:rPr>
              <a:t>, </a:t>
            </a:r>
            <a:r>
              <a:rPr lang="en-US" dirty="0" err="1" smtClean="0">
                <a:solidFill>
                  <a:schemeClr val="tx1"/>
                </a:solidFill>
                <a:latin typeface="+mn-lt"/>
              </a:rPr>
              <a:t>petostorjuntaviraston</a:t>
            </a:r>
            <a:r>
              <a:rPr lang="en-US" dirty="0" smtClean="0">
                <a:solidFill>
                  <a:schemeClr val="tx1"/>
                </a:solidFill>
                <a:latin typeface="+mn-lt"/>
              </a:rPr>
              <a:t> </a:t>
            </a:r>
            <a:r>
              <a:rPr lang="en-US" dirty="0" smtClean="0">
                <a:solidFill>
                  <a:schemeClr val="tx1"/>
                </a:solidFill>
                <a:latin typeface="+mn-lt"/>
              </a:rPr>
              <a:t>(OLAF</a:t>
            </a:r>
            <a:r>
              <a:rPr lang="en-US" dirty="0">
                <a:solidFill>
                  <a:schemeClr val="tx1"/>
                </a:solidFill>
                <a:latin typeface="+mn-lt"/>
              </a:rPr>
              <a:t>), </a:t>
            </a:r>
            <a:r>
              <a:rPr lang="en-US" dirty="0" err="1" smtClean="0">
                <a:solidFill>
                  <a:schemeClr val="tx1"/>
                </a:solidFill>
                <a:latin typeface="+mn-lt"/>
              </a:rPr>
              <a:t>Tilintarkastustuomioistuimen</a:t>
            </a:r>
            <a:r>
              <a:rPr lang="en-US" dirty="0" smtClean="0">
                <a:solidFill>
                  <a:schemeClr val="tx1"/>
                </a:solidFill>
                <a:latin typeface="+mn-lt"/>
              </a:rPr>
              <a:t> ja </a:t>
            </a:r>
            <a:r>
              <a:rPr lang="en-US" dirty="0" err="1" smtClean="0">
                <a:solidFill>
                  <a:schemeClr val="tx1"/>
                </a:solidFill>
                <a:latin typeface="+mn-lt"/>
              </a:rPr>
              <a:t>EPPO:n</a:t>
            </a:r>
            <a:r>
              <a:rPr lang="en-US" dirty="0" smtClean="0">
                <a:solidFill>
                  <a:schemeClr val="tx1"/>
                </a:solidFill>
                <a:latin typeface="+mn-lt"/>
              </a:rPr>
              <a:t> </a:t>
            </a:r>
            <a:r>
              <a:rPr lang="en-US" dirty="0" err="1" smtClean="0">
                <a:solidFill>
                  <a:schemeClr val="tx1"/>
                </a:solidFill>
                <a:latin typeface="+mn-lt"/>
              </a:rPr>
              <a:t>kanssa</a:t>
            </a:r>
            <a:r>
              <a:rPr lang="en-US" dirty="0" smtClean="0">
                <a:solidFill>
                  <a:schemeClr val="tx1"/>
                </a:solidFill>
                <a:latin typeface="+mn-lt"/>
              </a:rPr>
              <a:t> </a:t>
            </a:r>
            <a:r>
              <a:rPr lang="en-US" dirty="0" err="1" smtClean="0">
                <a:solidFill>
                  <a:schemeClr val="tx1"/>
                </a:solidFill>
                <a:latin typeface="+mn-lt"/>
              </a:rPr>
              <a:t>rikosten</a:t>
            </a:r>
            <a:r>
              <a:rPr lang="en-US" dirty="0" smtClean="0">
                <a:solidFill>
                  <a:schemeClr val="tx1"/>
                </a:solidFill>
                <a:latin typeface="+mn-lt"/>
              </a:rPr>
              <a:t> </a:t>
            </a:r>
            <a:r>
              <a:rPr lang="en-US" dirty="0" err="1" smtClean="0">
                <a:solidFill>
                  <a:schemeClr val="tx1"/>
                </a:solidFill>
                <a:latin typeface="+mn-lt"/>
              </a:rPr>
              <a:t>torjunnassa</a:t>
            </a:r>
            <a:r>
              <a:rPr lang="en-US" dirty="0" smtClean="0">
                <a:solidFill>
                  <a:schemeClr val="tx1"/>
                </a:solidFill>
                <a:latin typeface="+mn-lt"/>
              </a:rPr>
              <a:t> ja </a:t>
            </a:r>
            <a:r>
              <a:rPr lang="en-US" dirty="0" err="1" smtClean="0">
                <a:solidFill>
                  <a:schemeClr val="tx1"/>
                </a:solidFill>
                <a:latin typeface="+mn-lt"/>
              </a:rPr>
              <a:t>ja</a:t>
            </a:r>
            <a:r>
              <a:rPr lang="en-US" dirty="0" smtClean="0">
                <a:solidFill>
                  <a:schemeClr val="tx1"/>
                </a:solidFill>
                <a:latin typeface="+mn-lt"/>
              </a:rPr>
              <a:t> </a:t>
            </a:r>
            <a:r>
              <a:rPr lang="en-US" dirty="0" err="1" smtClean="0">
                <a:solidFill>
                  <a:schemeClr val="tx1"/>
                </a:solidFill>
                <a:latin typeface="+mn-lt"/>
              </a:rPr>
              <a:t>sen</a:t>
            </a:r>
            <a:r>
              <a:rPr lang="en-US" dirty="0" smtClean="0">
                <a:solidFill>
                  <a:schemeClr val="tx1"/>
                </a:solidFill>
                <a:latin typeface="+mn-lt"/>
              </a:rPr>
              <a:t> </a:t>
            </a:r>
            <a:r>
              <a:rPr lang="en-US" dirty="0" err="1" smtClean="0">
                <a:solidFill>
                  <a:schemeClr val="tx1"/>
                </a:solidFill>
                <a:latin typeface="+mn-lt"/>
              </a:rPr>
              <a:t>vastaisessa</a:t>
            </a:r>
            <a:r>
              <a:rPr lang="en-US" dirty="0" smtClean="0">
                <a:solidFill>
                  <a:schemeClr val="tx1"/>
                </a:solidFill>
                <a:latin typeface="+mn-lt"/>
              </a:rPr>
              <a:t> </a:t>
            </a:r>
            <a:r>
              <a:rPr lang="en-US" dirty="0" err="1" smtClean="0">
                <a:solidFill>
                  <a:schemeClr val="tx1"/>
                </a:solidFill>
                <a:latin typeface="+mn-lt"/>
              </a:rPr>
              <a:t>taistelussa</a:t>
            </a:r>
            <a:r>
              <a:rPr lang="en-US" dirty="0" smtClean="0">
                <a:solidFill>
                  <a:schemeClr val="tx1"/>
                </a:solidFill>
                <a:latin typeface="+mn-lt"/>
              </a:rPr>
              <a:t>.</a:t>
            </a:r>
            <a:endParaRPr lang="es-ES_tradnl" dirty="0"/>
          </a:p>
          <a:p>
            <a:pPr marL="0" indent="0" algn="just">
              <a:buNone/>
            </a:pPr>
            <a:endParaRPr lang="en-US" dirty="0"/>
          </a:p>
          <a:p>
            <a:pPr marL="0" indent="0" algn="just">
              <a:buNone/>
            </a:pPr>
            <a:endParaRPr lang="en-US" dirty="0"/>
          </a:p>
        </p:txBody>
      </p:sp>
      <p:sp>
        <p:nvSpPr>
          <p:cNvPr id="4" name="Dia számának helye 3">
            <a:extLst>
              <a:ext uri="{FF2B5EF4-FFF2-40B4-BE49-F238E27FC236}">
                <a16:creationId xmlns:a16="http://schemas.microsoft.com/office/drawing/2014/main" id="{7BB2B519-371E-4968-B70E-CB7C93B49ABB}"/>
              </a:ext>
            </a:extLst>
          </p:cNvPr>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406733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VIIMEINEN KYSELY-TESTAA TIETOSI</a:t>
            </a:r>
            <a:endParaRPr lang="en-GB" dirty="0"/>
          </a:p>
        </p:txBody>
      </p:sp>
      <p:sp>
        <p:nvSpPr>
          <p:cNvPr id="3" name="Marcador de contenido 2"/>
          <p:cNvSpPr>
            <a:spLocks noGrp="1"/>
          </p:cNvSpPr>
          <p:nvPr>
            <p:ph idx="1"/>
          </p:nvPr>
        </p:nvSpPr>
        <p:spPr/>
        <p:txBody>
          <a:bodyPr/>
          <a:lstStyle/>
          <a:p>
            <a:pPr marL="0" indent="0">
              <a:buNone/>
            </a:pPr>
            <a:r>
              <a:rPr lang="es-ES_tradnl" dirty="0" smtClean="0">
                <a:solidFill>
                  <a:schemeClr val="tx1"/>
                </a:solidFill>
                <a:latin typeface="+mn-lt"/>
              </a:rPr>
              <a:t>Petos </a:t>
            </a:r>
            <a:r>
              <a:rPr lang="es-ES_tradnl" dirty="0" err="1" smtClean="0">
                <a:solidFill>
                  <a:schemeClr val="tx1"/>
                </a:solidFill>
                <a:latin typeface="+mn-lt"/>
              </a:rPr>
              <a:t>EU:n</a:t>
            </a:r>
            <a:r>
              <a:rPr lang="es-ES_tradnl" dirty="0" smtClean="0">
                <a:solidFill>
                  <a:schemeClr val="tx1"/>
                </a:solidFill>
                <a:latin typeface="+mn-lt"/>
              </a:rPr>
              <a:t> </a:t>
            </a:r>
            <a:r>
              <a:rPr lang="es-ES_tradnl" dirty="0" err="1" smtClean="0">
                <a:solidFill>
                  <a:schemeClr val="tx1"/>
                </a:solidFill>
                <a:latin typeface="+mn-lt"/>
              </a:rPr>
              <a:t>taloudellisia</a:t>
            </a:r>
            <a:r>
              <a:rPr lang="es-ES_tradnl" dirty="0" smtClean="0">
                <a:solidFill>
                  <a:schemeClr val="tx1"/>
                </a:solidFill>
                <a:latin typeface="+mn-lt"/>
              </a:rPr>
              <a:t> </a:t>
            </a:r>
            <a:r>
              <a:rPr lang="es-ES_tradnl" dirty="0" err="1" smtClean="0">
                <a:solidFill>
                  <a:schemeClr val="tx1"/>
                </a:solidFill>
                <a:latin typeface="+mn-lt"/>
              </a:rPr>
              <a:t>etuja</a:t>
            </a:r>
            <a:r>
              <a:rPr lang="es-ES_tradnl" dirty="0" smtClean="0">
                <a:solidFill>
                  <a:schemeClr val="tx1"/>
                </a:solidFill>
                <a:latin typeface="+mn-lt"/>
              </a:rPr>
              <a:t> </a:t>
            </a:r>
            <a:r>
              <a:rPr lang="es-ES_tradnl" dirty="0" err="1" smtClean="0">
                <a:solidFill>
                  <a:schemeClr val="tx1"/>
                </a:solidFill>
                <a:latin typeface="+mn-lt"/>
              </a:rPr>
              <a:t>vastaan</a:t>
            </a:r>
            <a:r>
              <a:rPr lang="es-ES_tradnl" dirty="0" smtClean="0">
                <a:solidFill>
                  <a:schemeClr val="tx1"/>
                </a:solidFill>
                <a:latin typeface="+mn-lt"/>
              </a:rPr>
              <a:t>:</a:t>
            </a:r>
            <a:endParaRPr lang="es-ES_tradnl" dirty="0">
              <a:solidFill>
                <a:schemeClr val="tx1"/>
              </a:solidFill>
              <a:latin typeface="+mn-lt"/>
            </a:endParaRPr>
          </a:p>
          <a:p>
            <a:pPr marL="514350" indent="-514350">
              <a:buAutoNum type="alphaUcParenR"/>
            </a:pPr>
            <a:r>
              <a:rPr lang="es-ES_tradnl" dirty="0" err="1" smtClean="0">
                <a:solidFill>
                  <a:schemeClr val="tx1"/>
                </a:solidFill>
                <a:latin typeface="+mn-lt"/>
              </a:rPr>
              <a:t>On</a:t>
            </a:r>
            <a:r>
              <a:rPr lang="es-ES_tradnl" dirty="0" smtClean="0">
                <a:solidFill>
                  <a:schemeClr val="tx1"/>
                </a:solidFill>
                <a:latin typeface="+mn-lt"/>
              </a:rPr>
              <a:t> </a:t>
            </a:r>
            <a:r>
              <a:rPr lang="es-ES_tradnl" dirty="0" err="1" smtClean="0">
                <a:solidFill>
                  <a:schemeClr val="tx1"/>
                </a:solidFill>
                <a:latin typeface="+mn-lt"/>
              </a:rPr>
              <a:t>uhriton</a:t>
            </a:r>
            <a:r>
              <a:rPr lang="es-ES_tradnl" dirty="0" smtClean="0">
                <a:solidFill>
                  <a:schemeClr val="tx1"/>
                </a:solidFill>
                <a:latin typeface="+mn-lt"/>
              </a:rPr>
              <a:t> </a:t>
            </a:r>
            <a:r>
              <a:rPr lang="es-ES_tradnl" dirty="0" err="1" smtClean="0">
                <a:solidFill>
                  <a:schemeClr val="tx1"/>
                </a:solidFill>
                <a:latin typeface="+mn-lt"/>
              </a:rPr>
              <a:t>rikos</a:t>
            </a:r>
            <a:r>
              <a:rPr lang="es-ES_tradnl" dirty="0" smtClean="0">
                <a:solidFill>
                  <a:schemeClr val="tx1"/>
                </a:solidFill>
                <a:latin typeface="+mn-lt"/>
              </a:rPr>
              <a:t>, </a:t>
            </a:r>
            <a:r>
              <a:rPr lang="es-ES_tradnl" dirty="0" err="1" smtClean="0">
                <a:solidFill>
                  <a:schemeClr val="tx1"/>
                </a:solidFill>
                <a:latin typeface="+mn-lt"/>
              </a:rPr>
              <a:t>koska</a:t>
            </a:r>
            <a:r>
              <a:rPr lang="es-ES_tradnl" dirty="0" smtClean="0">
                <a:solidFill>
                  <a:schemeClr val="tx1"/>
                </a:solidFill>
                <a:latin typeface="+mn-lt"/>
              </a:rPr>
              <a:t> EU </a:t>
            </a:r>
            <a:r>
              <a:rPr lang="es-ES_tradnl" dirty="0" err="1" smtClean="0">
                <a:solidFill>
                  <a:schemeClr val="tx1"/>
                </a:solidFill>
                <a:latin typeface="+mn-lt"/>
              </a:rPr>
              <a:t>budjetti</a:t>
            </a:r>
            <a:r>
              <a:rPr lang="es-ES_tradnl" dirty="0" smtClean="0">
                <a:solidFill>
                  <a:schemeClr val="tx1"/>
                </a:solidFill>
                <a:latin typeface="+mn-lt"/>
              </a:rPr>
              <a:t> </a:t>
            </a:r>
            <a:r>
              <a:rPr lang="es-ES_tradnl" dirty="0" err="1" smtClean="0">
                <a:solidFill>
                  <a:schemeClr val="tx1"/>
                </a:solidFill>
                <a:latin typeface="+mn-lt"/>
              </a:rPr>
              <a:t>ei</a:t>
            </a:r>
            <a:r>
              <a:rPr lang="es-ES_tradnl" dirty="0" smtClean="0">
                <a:solidFill>
                  <a:schemeClr val="tx1"/>
                </a:solidFill>
                <a:latin typeface="+mn-lt"/>
              </a:rPr>
              <a:t> </a:t>
            </a:r>
            <a:r>
              <a:rPr lang="es-ES_tradnl" dirty="0" err="1" smtClean="0">
                <a:solidFill>
                  <a:schemeClr val="tx1"/>
                </a:solidFill>
                <a:latin typeface="+mn-lt"/>
              </a:rPr>
              <a:t>koske</a:t>
            </a:r>
            <a:r>
              <a:rPr lang="es-ES_tradnl" dirty="0" smtClean="0">
                <a:solidFill>
                  <a:schemeClr val="tx1"/>
                </a:solidFill>
                <a:latin typeface="+mn-lt"/>
              </a:rPr>
              <a:t> </a:t>
            </a:r>
            <a:r>
              <a:rPr lang="es-ES_tradnl" dirty="0" err="1" smtClean="0">
                <a:solidFill>
                  <a:schemeClr val="tx1"/>
                </a:solidFill>
                <a:latin typeface="+mn-lt"/>
              </a:rPr>
              <a:t>yksilöitä</a:t>
            </a:r>
            <a:endParaRPr lang="es-ES_tradnl" dirty="0">
              <a:solidFill>
                <a:schemeClr val="tx1"/>
              </a:solidFill>
              <a:latin typeface="+mn-lt"/>
            </a:endParaRPr>
          </a:p>
          <a:p>
            <a:pPr marL="514350" indent="-514350">
              <a:buAutoNum type="alphaUcParenR"/>
            </a:pPr>
            <a:r>
              <a:rPr lang="es-ES_tradnl" dirty="0" err="1" smtClean="0">
                <a:solidFill>
                  <a:schemeClr val="tx1"/>
                </a:solidFill>
                <a:latin typeface="+mn-lt"/>
              </a:rPr>
              <a:t>Koskee</a:t>
            </a:r>
            <a:r>
              <a:rPr lang="es-ES_tradnl" dirty="0" smtClean="0">
                <a:solidFill>
                  <a:schemeClr val="tx1"/>
                </a:solidFill>
                <a:latin typeface="+mn-lt"/>
              </a:rPr>
              <a:t> </a:t>
            </a:r>
            <a:r>
              <a:rPr lang="es-ES_tradnl" dirty="0" err="1" smtClean="0">
                <a:solidFill>
                  <a:schemeClr val="tx1"/>
                </a:solidFill>
                <a:latin typeface="+mn-lt"/>
              </a:rPr>
              <a:t>ainoastaan</a:t>
            </a:r>
            <a:r>
              <a:rPr lang="es-ES_tradnl" dirty="0" smtClean="0">
                <a:solidFill>
                  <a:schemeClr val="tx1"/>
                </a:solidFill>
                <a:latin typeface="+mn-lt"/>
              </a:rPr>
              <a:t> </a:t>
            </a:r>
            <a:r>
              <a:rPr lang="es-ES_tradnl" dirty="0" err="1" smtClean="0">
                <a:solidFill>
                  <a:schemeClr val="tx1"/>
                </a:solidFill>
                <a:latin typeface="+mn-lt"/>
              </a:rPr>
              <a:t>Komissiota</a:t>
            </a:r>
            <a:endParaRPr lang="es-ES_tradnl" dirty="0">
              <a:solidFill>
                <a:schemeClr val="tx1"/>
              </a:solidFill>
              <a:latin typeface="+mn-lt"/>
            </a:endParaRPr>
          </a:p>
          <a:p>
            <a:pPr marL="514350" indent="-514350">
              <a:buAutoNum type="alphaUcParenR"/>
            </a:pPr>
            <a:r>
              <a:rPr lang="es-ES_tradnl" dirty="0" err="1" smtClean="0">
                <a:solidFill>
                  <a:schemeClr val="tx1"/>
                </a:solidFill>
                <a:latin typeface="+mn-lt"/>
              </a:rPr>
              <a:t>Koskee</a:t>
            </a:r>
            <a:r>
              <a:rPr lang="es-ES_tradnl" dirty="0" smtClean="0">
                <a:solidFill>
                  <a:schemeClr val="tx1"/>
                </a:solidFill>
                <a:latin typeface="+mn-lt"/>
              </a:rPr>
              <a:t> </a:t>
            </a:r>
            <a:r>
              <a:rPr lang="es-ES_tradnl" dirty="0" err="1" smtClean="0">
                <a:solidFill>
                  <a:schemeClr val="tx1"/>
                </a:solidFill>
                <a:latin typeface="+mn-lt"/>
              </a:rPr>
              <a:t>Komissiota</a:t>
            </a:r>
            <a:r>
              <a:rPr lang="es-ES_tradnl" dirty="0" smtClean="0">
                <a:solidFill>
                  <a:schemeClr val="tx1"/>
                </a:solidFill>
                <a:latin typeface="+mn-lt"/>
              </a:rPr>
              <a:t>, </a:t>
            </a:r>
            <a:r>
              <a:rPr lang="es-ES_tradnl" dirty="0" err="1" smtClean="0">
                <a:solidFill>
                  <a:schemeClr val="tx1"/>
                </a:solidFill>
                <a:latin typeface="+mn-lt"/>
              </a:rPr>
              <a:t>jäsenvaltioitaand</a:t>
            </a:r>
            <a:r>
              <a:rPr lang="es-ES_tradnl" dirty="0" smtClean="0">
                <a:solidFill>
                  <a:schemeClr val="tx1"/>
                </a:solidFill>
                <a:latin typeface="+mn-lt"/>
              </a:rPr>
              <a:t> </a:t>
            </a:r>
            <a:r>
              <a:rPr lang="es-ES_tradnl" dirty="0" err="1" smtClean="0">
                <a:solidFill>
                  <a:schemeClr val="tx1"/>
                </a:solidFill>
                <a:latin typeface="+mn-lt"/>
              </a:rPr>
              <a:t>kaikia</a:t>
            </a:r>
            <a:r>
              <a:rPr lang="es-ES_tradnl" dirty="0" smtClean="0">
                <a:solidFill>
                  <a:schemeClr val="tx1"/>
                </a:solidFill>
                <a:latin typeface="+mn-lt"/>
              </a:rPr>
              <a:t> EU-</a:t>
            </a:r>
            <a:r>
              <a:rPr lang="es-ES_tradnl" dirty="0" err="1" smtClean="0">
                <a:solidFill>
                  <a:schemeClr val="tx1"/>
                </a:solidFill>
                <a:latin typeface="+mn-lt"/>
              </a:rPr>
              <a:t>kansalaisia</a:t>
            </a:r>
            <a:r>
              <a:rPr lang="es-ES_tradnl" dirty="0" smtClean="0">
                <a:solidFill>
                  <a:schemeClr val="tx1"/>
                </a:solidFill>
                <a:latin typeface="+mn-lt"/>
              </a:rPr>
              <a:t> ja -</a:t>
            </a:r>
            <a:r>
              <a:rPr lang="es-ES_tradnl" dirty="0" err="1" smtClean="0">
                <a:solidFill>
                  <a:schemeClr val="tx1"/>
                </a:solidFill>
                <a:latin typeface="+mn-lt"/>
              </a:rPr>
              <a:t>veronmaksajia</a:t>
            </a:r>
            <a:endParaRPr lang="en-GB" dirty="0">
              <a:solidFill>
                <a:schemeClr val="tx1"/>
              </a:solidFill>
              <a:latin typeface="+mn-lt"/>
            </a:endParaRPr>
          </a:p>
        </p:txBody>
      </p:sp>
      <p:sp>
        <p:nvSpPr>
          <p:cNvPr id="4" name="Textfeld 3">
            <a:extLst>
              <a:ext uri="{FF2B5EF4-FFF2-40B4-BE49-F238E27FC236}">
                <a16:creationId xmlns:a16="http://schemas.microsoft.com/office/drawing/2014/main" id="{4EC11BB4-02C4-4557-A4DA-DCA71F8DDF77}"/>
              </a:ext>
            </a:extLst>
          </p:cNvPr>
          <p:cNvSpPr txBox="1"/>
          <p:nvPr/>
        </p:nvSpPr>
        <p:spPr>
          <a:xfrm>
            <a:off x="3796937" y="4293919"/>
            <a:ext cx="3200400" cy="461665"/>
          </a:xfrm>
          <a:prstGeom prst="rect">
            <a:avLst/>
          </a:prstGeom>
          <a:noFill/>
        </p:spPr>
        <p:txBody>
          <a:bodyPr wrap="square" rtlCol="0">
            <a:spAutoFit/>
          </a:bodyPr>
          <a:lstStyle/>
          <a:p>
            <a:r>
              <a:rPr lang="de-DE" sz="2400" dirty="0" err="1" smtClean="0">
                <a:solidFill>
                  <a:schemeClr val="accent1">
                    <a:lumMod val="60000"/>
                    <a:lumOff val="40000"/>
                  </a:schemeClr>
                </a:solidFill>
              </a:rPr>
              <a:t>Vastaus</a:t>
            </a:r>
            <a:r>
              <a:rPr lang="de-DE" sz="2400" dirty="0" smtClean="0">
                <a:solidFill>
                  <a:schemeClr val="accent1">
                    <a:lumMod val="60000"/>
                    <a:lumOff val="40000"/>
                  </a:schemeClr>
                </a:solidFill>
              </a:rPr>
              <a:t> </a:t>
            </a:r>
            <a:r>
              <a:rPr lang="de-DE" sz="2400" dirty="0">
                <a:solidFill>
                  <a:schemeClr val="accent1">
                    <a:lumMod val="60000"/>
                    <a:lumOff val="40000"/>
                  </a:schemeClr>
                </a:solidFill>
              </a:rPr>
              <a:t>C) </a:t>
            </a:r>
            <a:r>
              <a:rPr lang="de-DE" sz="2400" dirty="0" smtClean="0">
                <a:solidFill>
                  <a:schemeClr val="accent1">
                    <a:lumMod val="60000"/>
                    <a:lumOff val="40000"/>
                  </a:schemeClr>
                </a:solidFill>
              </a:rPr>
              <a:t>on </a:t>
            </a:r>
            <a:r>
              <a:rPr lang="de-DE" sz="2400" dirty="0" err="1" smtClean="0">
                <a:solidFill>
                  <a:schemeClr val="accent1">
                    <a:lumMod val="60000"/>
                    <a:lumOff val="40000"/>
                  </a:schemeClr>
                </a:solidFill>
              </a:rPr>
              <a:t>oikein</a:t>
            </a:r>
            <a:r>
              <a:rPr lang="de-DE" sz="2400" dirty="0" smtClean="0">
                <a:solidFill>
                  <a:schemeClr val="accent1">
                    <a:lumMod val="60000"/>
                    <a:lumOff val="40000"/>
                  </a:schemeClr>
                </a:solidFill>
              </a:rPr>
              <a:t>.</a:t>
            </a:r>
            <a:endParaRPr lang="de-DE" sz="2400" dirty="0">
              <a:solidFill>
                <a:schemeClr val="accent1">
                  <a:lumMod val="60000"/>
                  <a:lumOff val="40000"/>
                </a:schemeClr>
              </a:solidFill>
            </a:endParaRPr>
          </a:p>
        </p:txBody>
      </p:sp>
      <p:sp>
        <p:nvSpPr>
          <p:cNvPr id="5" name="Dia számának helye 4">
            <a:extLst>
              <a:ext uri="{FF2B5EF4-FFF2-40B4-BE49-F238E27FC236}">
                <a16:creationId xmlns:a16="http://schemas.microsoft.com/office/drawing/2014/main" id="{7A8D8010-6FF6-4ACE-9420-5BD4EF4B4A18}"/>
              </a:ext>
            </a:extLst>
          </p:cNvPr>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150958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tx1">
                    <a:lumMod val="50000"/>
                    <a:lumOff val="50000"/>
                  </a:schemeClr>
                </a:solidFill>
              </a:rPr>
              <a:t>Thank you for </a:t>
            </a:r>
            <a:br>
              <a:rPr lang="en-GB" dirty="0">
                <a:solidFill>
                  <a:schemeClr val="tx1">
                    <a:lumMod val="50000"/>
                    <a:lumOff val="50000"/>
                  </a:schemeClr>
                </a:solidFill>
              </a:rPr>
            </a:br>
            <a:r>
              <a:rPr lang="en-GB" dirty="0">
                <a:solidFill>
                  <a:schemeClr val="tx1">
                    <a:lumMod val="50000"/>
                    <a:lumOff val="50000"/>
                  </a:schemeClr>
                </a:solidFill>
              </a:rPr>
              <a:t>your attention</a:t>
            </a:r>
          </a:p>
        </p:txBody>
      </p:sp>
      <p:sp>
        <p:nvSpPr>
          <p:cNvPr id="3" name="Textplatzhalter 2"/>
          <p:cNvSpPr>
            <a:spLocks noGrp="1"/>
          </p:cNvSpPr>
          <p:nvPr>
            <p:ph type="body" idx="1"/>
          </p:nvPr>
        </p:nvSpPr>
        <p:spPr/>
        <p:txBody>
          <a:bodyPr>
            <a:normAutofit lnSpcReduction="10000"/>
          </a:bodyPr>
          <a:lstStyle/>
          <a:p>
            <a:endParaRPr lang="de-DE" dirty="0"/>
          </a:p>
          <a:p>
            <a:r>
              <a:rPr lang="de-DE" dirty="0">
                <a:solidFill>
                  <a:srgbClr val="133C8B"/>
                </a:solidFill>
              </a:rPr>
              <a:t>www.european.law</a:t>
            </a:r>
          </a:p>
        </p:txBody>
      </p:sp>
    </p:spTree>
    <p:extLst>
      <p:ext uri="{BB962C8B-B14F-4D97-AF65-F5344CB8AC3E}">
        <p14:creationId xmlns:p14="http://schemas.microsoft.com/office/powerpoint/2010/main" val="31953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149012"/>
          </a:xfrm>
        </p:spPr>
        <p:txBody>
          <a:bodyPr>
            <a:normAutofit/>
          </a:bodyPr>
          <a:lstStyle/>
          <a:p>
            <a:r>
              <a:rPr lang="es-ES_tradnl" b="1" dirty="0"/>
              <a:t>2. </a:t>
            </a:r>
            <a:r>
              <a:rPr lang="es-ES_tradnl" b="1" dirty="0" smtClean="0"/>
              <a:t>MILLOIN EU </a:t>
            </a:r>
            <a:r>
              <a:rPr lang="es-ES_tradnl" b="1" dirty="0" err="1" smtClean="0"/>
              <a:t>budjetista</a:t>
            </a:r>
            <a:r>
              <a:rPr lang="es-ES_tradnl" b="1" dirty="0" smtClean="0"/>
              <a:t> </a:t>
            </a:r>
            <a:r>
              <a:rPr lang="es-ES_tradnl" b="1" dirty="0" err="1" smtClean="0"/>
              <a:t>päätetään</a:t>
            </a:r>
            <a:r>
              <a:rPr lang="es-ES_tradnl" dirty="0" smtClean="0"/>
              <a:t>?</a:t>
            </a:r>
            <a:endParaRPr lang="es-ES" dirty="0"/>
          </a:p>
        </p:txBody>
      </p:sp>
      <p:sp>
        <p:nvSpPr>
          <p:cNvPr id="3" name="Subtítulo 2"/>
          <p:cNvSpPr>
            <a:spLocks noGrp="1"/>
          </p:cNvSpPr>
          <p:nvPr>
            <p:ph type="subTitle" idx="1"/>
          </p:nvPr>
        </p:nvSpPr>
        <p:spPr>
          <a:xfrm>
            <a:off x="1524000" y="2406316"/>
            <a:ext cx="9460832" cy="2851484"/>
          </a:xfrm>
        </p:spPr>
        <p:txBody>
          <a:bodyPr>
            <a:normAutofit/>
          </a:bodyPr>
          <a:lstStyle/>
          <a:p>
            <a:endParaRPr lang="es-ES_tradnl" dirty="0"/>
          </a:p>
          <a:p>
            <a:pPr marL="342900" indent="-342900" algn="l">
              <a:buFont typeface="Arial" panose="020B0604020202020204" pitchFamily="34" charset="0"/>
              <a:buChar char="•"/>
            </a:pPr>
            <a:endParaRPr lang="es-ES_tradnl" dirty="0"/>
          </a:p>
          <a:p>
            <a:pPr marL="342900" indent="-342900" algn="l">
              <a:buFontTx/>
              <a:buChar char="-"/>
            </a:pPr>
            <a:endParaRPr lang="es-ES_tradnl" dirty="0"/>
          </a:p>
        </p:txBody>
      </p:sp>
      <p:sp>
        <p:nvSpPr>
          <p:cNvPr id="4" name="Dia számának helye 3">
            <a:extLst>
              <a:ext uri="{FF2B5EF4-FFF2-40B4-BE49-F238E27FC236}">
                <a16:creationId xmlns:a16="http://schemas.microsoft.com/office/drawing/2014/main" id="{AB33A119-E78A-4D68-8227-9D70CE6015B2}"/>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120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smtClean="0"/>
              <a:t>KYSELY- TESTAA TIETOSI</a:t>
            </a:r>
            <a:r>
              <a:rPr lang="es-ES_tradnl" sz="4000" b="1" dirty="0"/>
              <a:t/>
            </a:r>
            <a:br>
              <a:rPr lang="es-ES_tradnl" sz="4000" b="1" dirty="0"/>
            </a:br>
            <a:endParaRPr lang="es-ES" sz="4000" b="1" dirty="0"/>
          </a:p>
        </p:txBody>
      </p:sp>
      <p:sp>
        <p:nvSpPr>
          <p:cNvPr id="3" name="Subtítulo 2"/>
          <p:cNvSpPr>
            <a:spLocks noGrp="1"/>
          </p:cNvSpPr>
          <p:nvPr>
            <p:ph idx="1"/>
          </p:nvPr>
        </p:nvSpPr>
        <p:spPr/>
        <p:txBody>
          <a:bodyPr>
            <a:noAutofit/>
          </a:bodyPr>
          <a:lstStyle/>
          <a:p>
            <a:pPr algn="l"/>
            <a:r>
              <a:rPr lang="es-ES_tradnl" sz="3200" b="1" dirty="0">
                <a:solidFill>
                  <a:schemeClr val="tx1"/>
                </a:solidFill>
                <a:latin typeface="+mn-lt"/>
              </a:rPr>
              <a:t>2. </a:t>
            </a:r>
            <a:r>
              <a:rPr lang="es-ES_tradnl" sz="3200" b="1" dirty="0" smtClean="0">
                <a:solidFill>
                  <a:schemeClr val="tx1"/>
                </a:solidFill>
                <a:latin typeface="+mn-lt"/>
              </a:rPr>
              <a:t>MILLOIN EU </a:t>
            </a:r>
            <a:r>
              <a:rPr lang="es-ES_tradnl" sz="3200" b="1" dirty="0" err="1" smtClean="0">
                <a:solidFill>
                  <a:schemeClr val="tx1"/>
                </a:solidFill>
                <a:latin typeface="+mn-lt"/>
              </a:rPr>
              <a:t>budjetista</a:t>
            </a:r>
            <a:r>
              <a:rPr lang="es-ES_tradnl" sz="3200" b="1" dirty="0" smtClean="0">
                <a:solidFill>
                  <a:schemeClr val="tx1"/>
                </a:solidFill>
                <a:latin typeface="+mn-lt"/>
              </a:rPr>
              <a:t> </a:t>
            </a:r>
            <a:r>
              <a:rPr lang="es-ES_tradnl" sz="3200" b="1" dirty="0" err="1" smtClean="0">
                <a:solidFill>
                  <a:schemeClr val="tx1"/>
                </a:solidFill>
                <a:latin typeface="+mn-lt"/>
              </a:rPr>
              <a:t>sovitaan</a:t>
            </a:r>
            <a:r>
              <a:rPr lang="es-ES_tradnl" sz="3200" b="1" dirty="0" smtClean="0">
                <a:solidFill>
                  <a:schemeClr val="tx1"/>
                </a:solidFill>
                <a:latin typeface="+mn-lt"/>
              </a:rPr>
              <a:t>?</a:t>
            </a:r>
            <a:endParaRPr lang="es-ES_tradnl" sz="3200" b="1" dirty="0">
              <a:solidFill>
                <a:schemeClr val="tx1"/>
              </a:solidFill>
              <a:latin typeface="+mn-lt"/>
            </a:endParaRPr>
          </a:p>
          <a:p>
            <a:pPr marL="457200" indent="-457200" algn="l">
              <a:buAutoNum type="alphaUcParenR"/>
            </a:pPr>
            <a:r>
              <a:rPr lang="es-ES_tradnl" sz="3200" dirty="0" smtClean="0">
                <a:solidFill>
                  <a:schemeClr val="tx1"/>
                </a:solidFill>
                <a:latin typeface="+mn-lt"/>
              </a:rPr>
              <a:t>EU </a:t>
            </a:r>
            <a:r>
              <a:rPr lang="es-ES_tradnl" sz="3200" dirty="0" err="1" smtClean="0">
                <a:solidFill>
                  <a:schemeClr val="tx1"/>
                </a:solidFill>
                <a:latin typeface="+mn-lt"/>
              </a:rPr>
              <a:t>budjetista</a:t>
            </a:r>
            <a:r>
              <a:rPr lang="es-ES_tradnl" sz="3200" dirty="0" smtClean="0">
                <a:solidFill>
                  <a:schemeClr val="tx1"/>
                </a:solidFill>
                <a:latin typeface="+mn-lt"/>
              </a:rPr>
              <a:t> </a:t>
            </a:r>
            <a:r>
              <a:rPr lang="es-ES_tradnl" sz="3200" dirty="0" err="1" smtClean="0">
                <a:solidFill>
                  <a:schemeClr val="tx1"/>
                </a:solidFill>
                <a:latin typeface="+mn-lt"/>
              </a:rPr>
              <a:t>päätetään</a:t>
            </a:r>
            <a:r>
              <a:rPr lang="es-ES_tradnl" sz="3200" dirty="0" smtClean="0">
                <a:solidFill>
                  <a:schemeClr val="tx1"/>
                </a:solidFill>
                <a:latin typeface="+mn-lt"/>
              </a:rPr>
              <a:t> </a:t>
            </a:r>
            <a:r>
              <a:rPr lang="es-ES_tradnl" sz="3200" dirty="0" err="1" smtClean="0">
                <a:solidFill>
                  <a:schemeClr val="tx1"/>
                </a:solidFill>
                <a:latin typeface="+mn-lt"/>
              </a:rPr>
              <a:t>vuosittain</a:t>
            </a:r>
            <a:r>
              <a:rPr lang="es-ES_tradnl" sz="3200" dirty="0" smtClean="0">
                <a:solidFill>
                  <a:schemeClr val="tx1"/>
                </a:solidFill>
                <a:latin typeface="+mn-lt"/>
              </a:rPr>
              <a:t>?</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On</a:t>
            </a:r>
            <a:r>
              <a:rPr lang="es-ES_tradnl" sz="3200" dirty="0" smtClean="0">
                <a:solidFill>
                  <a:schemeClr val="tx1"/>
                </a:solidFill>
                <a:latin typeface="+mn-lt"/>
              </a:rPr>
              <a:t> </a:t>
            </a:r>
            <a:r>
              <a:rPr lang="es-ES_tradnl" sz="3200" dirty="0" err="1" smtClean="0">
                <a:solidFill>
                  <a:schemeClr val="tx1"/>
                </a:solidFill>
                <a:latin typeface="+mn-lt"/>
              </a:rPr>
              <a:t>olemassa</a:t>
            </a:r>
            <a:r>
              <a:rPr lang="es-ES_tradnl" sz="3200" dirty="0" smtClean="0">
                <a:solidFill>
                  <a:schemeClr val="tx1"/>
                </a:solidFill>
                <a:latin typeface="+mn-lt"/>
              </a:rPr>
              <a:t> </a:t>
            </a:r>
            <a:r>
              <a:rPr lang="es-ES_tradnl" sz="3200" dirty="0" err="1" smtClean="0">
                <a:solidFill>
                  <a:schemeClr val="tx1"/>
                </a:solidFill>
                <a:latin typeface="+mn-lt"/>
              </a:rPr>
              <a:t>pitkänajan</a:t>
            </a:r>
            <a:r>
              <a:rPr lang="es-ES_tradnl" sz="3200" dirty="0" smtClean="0">
                <a:solidFill>
                  <a:schemeClr val="tx1"/>
                </a:solidFill>
                <a:latin typeface="+mn-lt"/>
              </a:rPr>
              <a:t> </a:t>
            </a:r>
            <a:r>
              <a:rPr lang="es-ES_tradnl" sz="3200" dirty="0" err="1" smtClean="0">
                <a:solidFill>
                  <a:schemeClr val="tx1"/>
                </a:solidFill>
                <a:latin typeface="+mn-lt"/>
              </a:rPr>
              <a:t>kehys</a:t>
            </a:r>
            <a:r>
              <a:rPr lang="es-ES_tradnl" sz="3200" dirty="0" smtClean="0">
                <a:solidFill>
                  <a:schemeClr val="tx1"/>
                </a:solidFill>
                <a:latin typeface="+mn-lt"/>
              </a:rPr>
              <a:t>, </a:t>
            </a:r>
            <a:r>
              <a:rPr lang="es-ES_tradnl" sz="3200" dirty="0" err="1" smtClean="0">
                <a:solidFill>
                  <a:schemeClr val="tx1"/>
                </a:solidFill>
                <a:latin typeface="+mn-lt"/>
              </a:rPr>
              <a:t>joka</a:t>
            </a:r>
            <a:r>
              <a:rPr lang="es-ES_tradnl" sz="3200" dirty="0" smtClean="0">
                <a:solidFill>
                  <a:schemeClr val="tx1"/>
                </a:solidFill>
                <a:latin typeface="+mn-lt"/>
              </a:rPr>
              <a:t> </a:t>
            </a:r>
            <a:r>
              <a:rPr lang="es-ES_tradnl" sz="3200" dirty="0" err="1" smtClean="0">
                <a:solidFill>
                  <a:schemeClr val="tx1"/>
                </a:solidFill>
                <a:latin typeface="+mn-lt"/>
              </a:rPr>
              <a:t>määrittelee</a:t>
            </a:r>
            <a:r>
              <a:rPr lang="es-ES_tradnl" sz="3200" dirty="0" smtClean="0">
                <a:solidFill>
                  <a:schemeClr val="tx1"/>
                </a:solidFill>
                <a:latin typeface="+mn-lt"/>
              </a:rPr>
              <a:t> </a:t>
            </a:r>
            <a:r>
              <a:rPr lang="es-ES_tradnl" sz="3200" dirty="0" err="1" smtClean="0">
                <a:solidFill>
                  <a:schemeClr val="tx1"/>
                </a:solidFill>
                <a:latin typeface="+mn-lt"/>
              </a:rPr>
              <a:t>budjetin</a:t>
            </a:r>
            <a:r>
              <a:rPr lang="es-ES_tradnl" sz="3200" dirty="0" smtClean="0">
                <a:solidFill>
                  <a:schemeClr val="tx1"/>
                </a:solidFill>
                <a:latin typeface="+mn-lt"/>
              </a:rPr>
              <a:t> 7-vuoden </a:t>
            </a:r>
            <a:r>
              <a:rPr lang="es-ES_tradnl" sz="3200" dirty="0" err="1" smtClean="0">
                <a:solidFill>
                  <a:schemeClr val="tx1"/>
                </a:solidFill>
                <a:latin typeface="+mn-lt"/>
              </a:rPr>
              <a:t>ajanjaksolle</a:t>
            </a:r>
            <a:endParaRPr lang="en-US" sz="3200" dirty="0">
              <a:solidFill>
                <a:schemeClr val="tx1"/>
              </a:solidFill>
              <a:latin typeface="+mn-lt"/>
            </a:endParaRPr>
          </a:p>
          <a:p>
            <a:pPr algn="just"/>
            <a:endParaRPr lang="es-ES" sz="3200" dirty="0"/>
          </a:p>
        </p:txBody>
      </p:sp>
      <p:sp>
        <p:nvSpPr>
          <p:cNvPr id="4" name="Dia számának helye 3">
            <a:extLst>
              <a:ext uri="{FF2B5EF4-FFF2-40B4-BE49-F238E27FC236}">
                <a16:creationId xmlns:a16="http://schemas.microsoft.com/office/drawing/2014/main" id="{F023BE1C-359D-4BAE-9143-16D3558D7E41}"/>
              </a:ext>
            </a:extLst>
          </p:cNvPr>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314047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0" y="651525"/>
            <a:ext cx="10362537" cy="5878532"/>
          </a:xfrm>
          <a:prstGeom prst="rect">
            <a:avLst/>
          </a:prstGeom>
        </p:spPr>
        <p:txBody>
          <a:bodyPr wrap="square">
            <a:spAutoFit/>
          </a:bodyPr>
          <a:lstStyle/>
          <a:p>
            <a:pPr algn="just"/>
            <a:r>
              <a:rPr lang="es-ES_tradnl" sz="3200" b="1" dirty="0" err="1" smtClean="0"/>
              <a:t>Monivuotinen</a:t>
            </a:r>
            <a:r>
              <a:rPr lang="es-ES_tradnl" sz="3200" b="1" dirty="0" smtClean="0"/>
              <a:t> </a:t>
            </a:r>
            <a:r>
              <a:rPr lang="es-ES_tradnl" sz="3200" b="1" dirty="0" err="1" smtClean="0"/>
              <a:t>rahoituskehys</a:t>
            </a:r>
            <a:r>
              <a:rPr lang="es-ES_tradnl" sz="3200" b="1" dirty="0" smtClean="0"/>
              <a:t> (MFF</a:t>
            </a:r>
            <a:r>
              <a:rPr lang="es-ES_tradnl" sz="3200" b="1" dirty="0"/>
              <a:t>): </a:t>
            </a:r>
            <a:r>
              <a:rPr lang="es-ES_tradnl" sz="3200" b="1" dirty="0" err="1" smtClean="0"/>
              <a:t>Pitkänajan</a:t>
            </a:r>
            <a:r>
              <a:rPr lang="es-ES_tradnl" sz="3200" b="1" dirty="0" smtClean="0"/>
              <a:t> </a:t>
            </a:r>
            <a:r>
              <a:rPr lang="es-ES_tradnl" sz="3200" b="1" dirty="0"/>
              <a:t>EU </a:t>
            </a:r>
            <a:r>
              <a:rPr lang="es-ES_tradnl" sz="3200" b="1" dirty="0" err="1" smtClean="0"/>
              <a:t>Budjetti</a:t>
            </a:r>
            <a:r>
              <a:rPr lang="es-ES_tradnl" sz="3200" b="1" dirty="0" smtClean="0"/>
              <a:t> </a:t>
            </a:r>
            <a:r>
              <a:rPr lang="es-ES_tradnl" sz="3200" b="1" dirty="0"/>
              <a:t>(</a:t>
            </a:r>
            <a:r>
              <a:rPr lang="es-ES_tradnl" sz="3200" b="1" dirty="0" smtClean="0"/>
              <a:t>7-vuotta) </a:t>
            </a:r>
            <a:r>
              <a:rPr lang="es-ES_tradnl" sz="2400" b="1" dirty="0">
                <a:hlinkClick r:id="rId3"/>
              </a:rPr>
              <a:t>https://www.youtube.com/watch?v=QEKBOrXjljU</a:t>
            </a:r>
            <a:endParaRPr lang="es-ES_tradnl" sz="2400" b="1" dirty="0"/>
          </a:p>
          <a:p>
            <a:pPr algn="just"/>
            <a:endParaRPr lang="es-ES_tradnl" dirty="0"/>
          </a:p>
          <a:p>
            <a:pPr marL="342900" indent="-342900" algn="just">
              <a:buFontTx/>
              <a:buChar char="-"/>
            </a:pPr>
            <a:r>
              <a:rPr lang="es-ES_tradnl" sz="2400" dirty="0" err="1" smtClean="0"/>
              <a:t>Kehys</a:t>
            </a:r>
            <a:r>
              <a:rPr lang="es-ES_tradnl" sz="2400" dirty="0" smtClean="0"/>
              <a:t> </a:t>
            </a:r>
            <a:r>
              <a:rPr lang="es-ES_tradnl" sz="2400" dirty="0" err="1" smtClean="0"/>
              <a:t>taloudelliselle</a:t>
            </a:r>
            <a:r>
              <a:rPr lang="es-ES_tradnl" sz="2400" dirty="0" smtClean="0"/>
              <a:t> </a:t>
            </a:r>
            <a:r>
              <a:rPr lang="es-ES_tradnl" sz="2400" dirty="0" err="1" smtClean="0"/>
              <a:t>ohjaukselle</a:t>
            </a:r>
            <a:r>
              <a:rPr lang="es-ES_tradnl" sz="2400" dirty="0" smtClean="0"/>
              <a:t> ja </a:t>
            </a:r>
            <a:r>
              <a:rPr lang="es-ES_tradnl" sz="2400" dirty="0" err="1" smtClean="0"/>
              <a:t>budjettikurille</a:t>
            </a:r>
            <a:r>
              <a:rPr lang="es-ES_tradnl" sz="2400" dirty="0" smtClean="0"/>
              <a:t>: </a:t>
            </a:r>
            <a:r>
              <a:rPr lang="es-ES_tradnl" sz="2400" dirty="0" err="1" smtClean="0"/>
              <a:t>asettaa</a:t>
            </a:r>
            <a:r>
              <a:rPr lang="es-ES_tradnl" sz="2400" dirty="0" smtClean="0"/>
              <a:t> </a:t>
            </a:r>
            <a:r>
              <a:rPr lang="es-ES_tradnl" sz="2400" dirty="0" err="1"/>
              <a:t>r</a:t>
            </a:r>
            <a:r>
              <a:rPr lang="es-ES_tradnl" sz="2400" dirty="0" err="1" smtClean="0"/>
              <a:t>ajat</a:t>
            </a:r>
            <a:r>
              <a:rPr lang="es-ES_tradnl" sz="2400" dirty="0" smtClean="0"/>
              <a:t> (</a:t>
            </a:r>
            <a:r>
              <a:rPr lang="es-ES_tradnl" sz="2400" dirty="0" err="1" smtClean="0"/>
              <a:t>ceilings</a:t>
            </a:r>
            <a:r>
              <a:rPr lang="es-ES_tradnl" sz="2400" dirty="0" smtClean="0"/>
              <a:t>) </a:t>
            </a:r>
            <a:r>
              <a:rPr lang="es-ES_tradnl" sz="2400" dirty="0" err="1" smtClean="0"/>
              <a:t>sille</a:t>
            </a:r>
            <a:r>
              <a:rPr lang="es-ES_tradnl" sz="2400" dirty="0" smtClean="0"/>
              <a:t>, </a:t>
            </a:r>
            <a:r>
              <a:rPr lang="es-ES_tradnl" sz="2400" dirty="0" err="1" smtClean="0"/>
              <a:t>mitä</a:t>
            </a:r>
            <a:r>
              <a:rPr lang="es-ES_tradnl" sz="2400" dirty="0" smtClean="0"/>
              <a:t> EU </a:t>
            </a:r>
            <a:r>
              <a:rPr lang="es-ES_tradnl" sz="2400" dirty="0" err="1" smtClean="0"/>
              <a:t>voi</a:t>
            </a:r>
            <a:r>
              <a:rPr lang="es-ES_tradnl" sz="2400" dirty="0" smtClean="0"/>
              <a:t> </a:t>
            </a:r>
            <a:r>
              <a:rPr lang="es-ES_tradnl" sz="2400" dirty="0" err="1" smtClean="0"/>
              <a:t>kuluttaa</a:t>
            </a:r>
            <a:r>
              <a:rPr lang="es-ES_tradnl" sz="2400" dirty="0" smtClean="0"/>
              <a:t> </a:t>
            </a:r>
            <a:r>
              <a:rPr lang="es-ES_tradnl" sz="2400" dirty="0" err="1" smtClean="0"/>
              <a:t>ajanjaksolla</a:t>
            </a:r>
            <a:r>
              <a:rPr lang="es-ES_tradnl" sz="2400" dirty="0" smtClean="0"/>
              <a:t> (</a:t>
            </a:r>
            <a:r>
              <a:rPr lang="es-ES_tradnl" sz="2400" dirty="0" err="1" smtClean="0"/>
              <a:t>yleisesti</a:t>
            </a:r>
            <a:r>
              <a:rPr lang="es-ES_tradnl" sz="2400" dirty="0" smtClean="0"/>
              <a:t> ja </a:t>
            </a:r>
            <a:r>
              <a:rPr lang="es-ES_tradnl" sz="2400" dirty="0" err="1" smtClean="0"/>
              <a:t>aloittain</a:t>
            </a:r>
            <a:r>
              <a:rPr lang="es-ES_tradnl" sz="2400" dirty="0" smtClean="0"/>
              <a:t> “</a:t>
            </a:r>
            <a:r>
              <a:rPr lang="es-ES_tradnl" sz="2400" dirty="0" err="1" smtClean="0"/>
              <a:t>otsake</a:t>
            </a:r>
            <a:r>
              <a:rPr lang="es-ES_tradnl" sz="2400" dirty="0" smtClean="0"/>
              <a:t>”)/</a:t>
            </a:r>
            <a:r>
              <a:rPr lang="es-ES_tradnl" sz="2400" dirty="0" err="1" smtClean="0"/>
              <a:t>sisältää</a:t>
            </a:r>
            <a:r>
              <a:rPr lang="es-ES_tradnl" sz="2400" dirty="0" smtClean="0"/>
              <a:t> </a:t>
            </a:r>
            <a:r>
              <a:rPr lang="es-ES_tradnl" sz="2400" dirty="0" err="1" smtClean="0"/>
              <a:t>mekanismin</a:t>
            </a:r>
            <a:r>
              <a:rPr lang="es-ES_tradnl" sz="2400" dirty="0" smtClean="0"/>
              <a:t> </a:t>
            </a:r>
            <a:r>
              <a:rPr lang="es-ES_tradnl" sz="2400" dirty="0" err="1" smtClean="0"/>
              <a:t>joka</a:t>
            </a:r>
            <a:r>
              <a:rPr lang="es-ES_tradnl" sz="2400" dirty="0" smtClean="0"/>
              <a:t> </a:t>
            </a:r>
            <a:r>
              <a:rPr lang="es-ES_tradnl" sz="2400" dirty="0" err="1" smtClean="0"/>
              <a:t>varmistaa</a:t>
            </a:r>
            <a:r>
              <a:rPr lang="es-ES_tradnl" sz="2400" dirty="0" smtClean="0"/>
              <a:t> </a:t>
            </a:r>
            <a:r>
              <a:rPr lang="es-ES_tradnl" sz="2400" dirty="0" err="1" smtClean="0"/>
              <a:t>joustavuuden</a:t>
            </a:r>
            <a:r>
              <a:rPr lang="es-ES_tradnl" sz="2400" dirty="0" smtClean="0"/>
              <a:t> </a:t>
            </a:r>
            <a:r>
              <a:rPr lang="es-ES_tradnl" sz="2400" dirty="0" err="1" smtClean="0"/>
              <a:t>ennalta</a:t>
            </a:r>
            <a:r>
              <a:rPr lang="es-ES_tradnl" sz="2400" dirty="0"/>
              <a:t> </a:t>
            </a:r>
            <a:r>
              <a:rPr lang="es-ES_tradnl" sz="2400" dirty="0" err="1" smtClean="0"/>
              <a:t>arvaamattomiin</a:t>
            </a:r>
            <a:r>
              <a:rPr lang="es-ES_tradnl" sz="2400" dirty="0" smtClean="0"/>
              <a:t> </a:t>
            </a:r>
            <a:r>
              <a:rPr lang="es-ES_tradnl" sz="2400" dirty="0" err="1" smtClean="0"/>
              <a:t>tarpeisiin</a:t>
            </a:r>
            <a:r>
              <a:rPr lang="es-ES_tradnl" sz="2400" dirty="0" smtClean="0"/>
              <a:t>.</a:t>
            </a:r>
            <a:endParaRPr lang="es-ES_tradnl" sz="2400" dirty="0"/>
          </a:p>
          <a:p>
            <a:pPr marL="342900" indent="-342900" algn="just">
              <a:buFontTx/>
              <a:buChar char="-"/>
            </a:pPr>
            <a:r>
              <a:rPr lang="es-ES_tradnl" sz="2400" dirty="0" smtClean="0"/>
              <a:t> </a:t>
            </a:r>
            <a:r>
              <a:rPr lang="es-ES_tradnl" sz="2400" dirty="0" err="1" smtClean="0"/>
              <a:t>Mahdollistaa</a:t>
            </a:r>
            <a:r>
              <a:rPr lang="es-ES_tradnl" sz="2400" dirty="0" smtClean="0"/>
              <a:t> </a:t>
            </a:r>
            <a:r>
              <a:rPr lang="es-ES_tradnl" sz="2400" dirty="0" err="1" smtClean="0"/>
              <a:t>EU:ta</a:t>
            </a:r>
            <a:r>
              <a:rPr lang="es-ES_tradnl" sz="2400" dirty="0" smtClean="0"/>
              <a:t> </a:t>
            </a:r>
            <a:r>
              <a:rPr lang="es-ES_tradnl" sz="2400" dirty="0" err="1" smtClean="0"/>
              <a:t>kohdistamaan</a:t>
            </a:r>
            <a:r>
              <a:rPr lang="es-ES_tradnl" sz="2400" dirty="0" smtClean="0"/>
              <a:t> </a:t>
            </a:r>
            <a:r>
              <a:rPr lang="es-ES_tradnl" sz="2400" dirty="0" err="1" smtClean="0"/>
              <a:t>kuluja</a:t>
            </a:r>
            <a:r>
              <a:rPr lang="es-ES_tradnl" sz="2400" dirty="0" smtClean="0"/>
              <a:t> </a:t>
            </a:r>
            <a:r>
              <a:rPr lang="es-ES_tradnl" sz="2400" dirty="0" err="1" smtClean="0"/>
              <a:t>poliittisten</a:t>
            </a:r>
            <a:r>
              <a:rPr lang="es-ES_tradnl" sz="2400" dirty="0" smtClean="0"/>
              <a:t> </a:t>
            </a:r>
            <a:r>
              <a:rPr lang="es-ES_tradnl" sz="2400" dirty="0" err="1" smtClean="0"/>
              <a:t>prioriteettien</a:t>
            </a:r>
            <a:r>
              <a:rPr lang="es-ES_tradnl" sz="2400" dirty="0" smtClean="0"/>
              <a:t> </a:t>
            </a:r>
            <a:r>
              <a:rPr lang="es-ES_tradnl" sz="2400" dirty="0" err="1" smtClean="0"/>
              <a:t>mukaan</a:t>
            </a:r>
            <a:r>
              <a:rPr lang="es-ES_tradnl" sz="2400" dirty="0" smtClean="0"/>
              <a:t> ja </a:t>
            </a:r>
            <a:r>
              <a:rPr lang="es-ES_tradnl" sz="2400" dirty="0" err="1" smtClean="0"/>
              <a:t>panemaan</a:t>
            </a:r>
            <a:r>
              <a:rPr lang="es-ES_tradnl" sz="2400" dirty="0" smtClean="0"/>
              <a:t> </a:t>
            </a:r>
            <a:r>
              <a:rPr lang="es-ES_tradnl" sz="2400" dirty="0" err="1" smtClean="0"/>
              <a:t>niitä</a:t>
            </a:r>
            <a:r>
              <a:rPr lang="es-ES_tradnl" sz="2400" dirty="0" smtClean="0"/>
              <a:t> </a:t>
            </a:r>
            <a:r>
              <a:rPr lang="es-ES_tradnl" sz="2400" dirty="0" err="1" smtClean="0"/>
              <a:t>täytäntöön</a:t>
            </a:r>
            <a:r>
              <a:rPr lang="es-ES_tradnl" sz="2400" dirty="0" smtClean="0"/>
              <a:t> </a:t>
            </a:r>
            <a:r>
              <a:rPr lang="es-ES_tradnl" sz="2400" dirty="0" err="1" smtClean="0"/>
              <a:t>riittävän</a:t>
            </a:r>
            <a:r>
              <a:rPr lang="es-ES_tradnl" sz="2400" dirty="0" smtClean="0"/>
              <a:t> </a:t>
            </a:r>
            <a:r>
              <a:rPr lang="es-ES_tradnl" sz="2400" dirty="0" err="1" smtClean="0"/>
              <a:t>pitkällä</a:t>
            </a:r>
            <a:r>
              <a:rPr lang="es-ES_tradnl" sz="2400" dirty="0" smtClean="0"/>
              <a:t> </a:t>
            </a:r>
            <a:r>
              <a:rPr lang="es-ES_tradnl" sz="2400" dirty="0" err="1" smtClean="0"/>
              <a:t>ajanjaksolla</a:t>
            </a:r>
            <a:r>
              <a:rPr lang="es-ES_tradnl" sz="2400" dirty="0" smtClean="0"/>
              <a:t>, </a:t>
            </a:r>
            <a:r>
              <a:rPr lang="es-ES_tradnl" sz="2400" dirty="0" err="1" smtClean="0"/>
              <a:t>jotta</a:t>
            </a:r>
            <a:r>
              <a:rPr lang="es-ES_tradnl" sz="2400" dirty="0" smtClean="0"/>
              <a:t> </a:t>
            </a:r>
            <a:r>
              <a:rPr lang="es-ES_tradnl" sz="2400" dirty="0" err="1" smtClean="0"/>
              <a:t>ne</a:t>
            </a:r>
            <a:r>
              <a:rPr lang="es-ES_tradnl" sz="2400" dirty="0" smtClean="0"/>
              <a:t> </a:t>
            </a:r>
            <a:r>
              <a:rPr lang="es-ES_tradnl" sz="2400" dirty="0" err="1" smtClean="0"/>
              <a:t>olisivat</a:t>
            </a:r>
            <a:r>
              <a:rPr lang="es-ES_tradnl" sz="2400" dirty="0" smtClean="0"/>
              <a:t> </a:t>
            </a:r>
            <a:r>
              <a:rPr lang="es-ES_tradnl" sz="2400" dirty="0" err="1" smtClean="0"/>
              <a:t>tehokkaita</a:t>
            </a:r>
            <a:r>
              <a:rPr lang="es-ES_tradnl" sz="2400" dirty="0" smtClean="0"/>
              <a:t>.</a:t>
            </a:r>
          </a:p>
          <a:p>
            <a:pPr marL="342900" indent="-342900" algn="just">
              <a:buFontTx/>
              <a:buChar char="-"/>
            </a:pPr>
            <a:r>
              <a:rPr lang="es-ES" sz="2400" dirty="0" smtClean="0"/>
              <a:t>2014-2020 </a:t>
            </a:r>
            <a:r>
              <a:rPr lang="es-ES" sz="2400" dirty="0"/>
              <a:t>MFF </a:t>
            </a:r>
            <a:r>
              <a:rPr lang="es-ES" sz="2400" dirty="0" err="1" smtClean="0"/>
              <a:t>oli</a:t>
            </a:r>
            <a:r>
              <a:rPr lang="es-ES" sz="2400" dirty="0" smtClean="0"/>
              <a:t> </a:t>
            </a:r>
            <a:r>
              <a:rPr lang="es-ES" sz="2400" dirty="0" err="1" smtClean="0"/>
              <a:t>jaettu</a:t>
            </a:r>
            <a:r>
              <a:rPr lang="es-ES" sz="2400" dirty="0" smtClean="0"/>
              <a:t> </a:t>
            </a:r>
            <a:r>
              <a:rPr lang="es-ES" sz="2400" dirty="0" err="1" smtClean="0"/>
              <a:t>kuuden</a:t>
            </a:r>
            <a:r>
              <a:rPr lang="es-ES" sz="2400" dirty="0" smtClean="0"/>
              <a:t> </a:t>
            </a:r>
            <a:r>
              <a:rPr lang="es-ES" sz="2400" dirty="0" err="1" smtClean="0"/>
              <a:t>sektorikohtaisen</a:t>
            </a:r>
            <a:r>
              <a:rPr lang="es-ES" sz="2400" dirty="0" smtClean="0"/>
              <a:t> “</a:t>
            </a:r>
            <a:r>
              <a:rPr lang="es-ES" sz="2400" dirty="0" err="1" smtClean="0"/>
              <a:t>kuluotsakkeen</a:t>
            </a:r>
            <a:r>
              <a:rPr lang="es-ES" sz="2400" dirty="0" smtClean="0"/>
              <a:t>” </a:t>
            </a:r>
            <a:r>
              <a:rPr lang="es-ES" sz="2400" dirty="0" err="1" smtClean="0"/>
              <a:t>alle</a:t>
            </a:r>
            <a:r>
              <a:rPr lang="es-ES" sz="2400" dirty="0" smtClean="0"/>
              <a:t>: </a:t>
            </a:r>
            <a:r>
              <a:rPr lang="es-ES" sz="2400" dirty="0" err="1" smtClean="0"/>
              <a:t>älykäs</a:t>
            </a:r>
            <a:r>
              <a:rPr lang="es-ES" sz="2400" dirty="0" smtClean="0"/>
              <a:t> ja </a:t>
            </a:r>
            <a:r>
              <a:rPr lang="es-ES" sz="2400" dirty="0" err="1" smtClean="0"/>
              <a:t>kattava</a:t>
            </a:r>
            <a:r>
              <a:rPr lang="es-ES" sz="2400" dirty="0" smtClean="0"/>
              <a:t> </a:t>
            </a:r>
            <a:r>
              <a:rPr lang="es-ES" sz="2400" dirty="0" err="1" smtClean="0"/>
              <a:t>kasvu</a:t>
            </a:r>
            <a:r>
              <a:rPr lang="es-ES" sz="2400" dirty="0" smtClean="0"/>
              <a:t>, </a:t>
            </a:r>
            <a:r>
              <a:rPr lang="es-ES" sz="2400" dirty="0" err="1" smtClean="0"/>
              <a:t>kestävä</a:t>
            </a:r>
            <a:r>
              <a:rPr lang="es-ES" sz="2400" dirty="0" smtClean="0"/>
              <a:t> </a:t>
            </a:r>
            <a:r>
              <a:rPr lang="es-ES" sz="2400" dirty="0" err="1" smtClean="0"/>
              <a:t>kehitys</a:t>
            </a:r>
            <a:r>
              <a:rPr lang="es-ES" sz="2400" dirty="0" smtClean="0"/>
              <a:t>, </a:t>
            </a:r>
            <a:r>
              <a:rPr lang="es-ES" sz="2400" dirty="0" err="1" smtClean="0"/>
              <a:t>turvallisuus</a:t>
            </a:r>
            <a:r>
              <a:rPr lang="es-ES" sz="2400" dirty="0" smtClean="0"/>
              <a:t> ja </a:t>
            </a:r>
            <a:r>
              <a:rPr lang="es-ES" sz="2400" dirty="0" err="1" smtClean="0"/>
              <a:t>kansalaisuus</a:t>
            </a:r>
            <a:r>
              <a:rPr lang="es-ES" sz="2400" dirty="0" smtClean="0"/>
              <a:t>, </a:t>
            </a:r>
            <a:r>
              <a:rPr lang="es-ES" sz="2400" dirty="0" err="1" smtClean="0"/>
              <a:t>globaali</a:t>
            </a:r>
            <a:r>
              <a:rPr lang="es-ES" sz="2400" dirty="0" smtClean="0"/>
              <a:t> </a:t>
            </a:r>
            <a:r>
              <a:rPr lang="es-ES" sz="2400" dirty="0" err="1" smtClean="0"/>
              <a:t>Eurooppa</a:t>
            </a:r>
            <a:r>
              <a:rPr lang="es-ES" sz="2400" dirty="0" smtClean="0"/>
              <a:t>, </a:t>
            </a:r>
            <a:r>
              <a:rPr lang="es-ES" sz="2400" dirty="0" err="1" smtClean="0"/>
              <a:t>hallinto</a:t>
            </a:r>
            <a:r>
              <a:rPr lang="es-ES" sz="2400" dirty="0" smtClean="0"/>
              <a:t> ja </a:t>
            </a:r>
            <a:r>
              <a:rPr lang="es-ES" sz="2400" dirty="0" err="1" smtClean="0"/>
              <a:t>elvyttäminen</a:t>
            </a:r>
            <a:r>
              <a:rPr lang="es-ES" sz="2400" dirty="0" smtClean="0"/>
              <a:t>. </a:t>
            </a:r>
            <a:endParaRPr lang="es-ES" sz="2400" dirty="0"/>
          </a:p>
          <a:p>
            <a:pPr marL="342900" indent="-342900" algn="just">
              <a:buFontTx/>
              <a:buChar char="-"/>
            </a:pPr>
            <a:r>
              <a:rPr lang="es-ES_tradnl" sz="2400" dirty="0" err="1" smtClean="0"/>
              <a:t>Seuraava</a:t>
            </a:r>
            <a:r>
              <a:rPr lang="es-ES_tradnl" sz="2400" dirty="0" smtClean="0"/>
              <a:t> MFF </a:t>
            </a:r>
            <a:r>
              <a:rPr lang="es-ES_tradnl" sz="2400" dirty="0" err="1" smtClean="0"/>
              <a:t>kattaa</a:t>
            </a:r>
            <a:r>
              <a:rPr lang="es-ES_tradnl" sz="2400" dirty="0" smtClean="0"/>
              <a:t> </a:t>
            </a:r>
            <a:r>
              <a:rPr lang="es-ES_tradnl" sz="2400" dirty="0" err="1" smtClean="0"/>
              <a:t>vuodet</a:t>
            </a:r>
            <a:r>
              <a:rPr lang="es-ES_tradnl" sz="2400" dirty="0" smtClean="0"/>
              <a:t> 2021-2027</a:t>
            </a:r>
            <a:endParaRPr lang="es-ES_tradnl" sz="1600" dirty="0">
              <a:hlinkClick r:id="rId3">
                <a:extLst>
                  <a:ext uri="{A12FA001-AC4F-418D-AE19-62706E023703}">
                    <ahyp:hlinkClr xmlns:ahyp="http://schemas.microsoft.com/office/drawing/2018/hyperlinkcolor" xmlns="" val="tx"/>
                  </a:ext>
                </a:extLst>
              </a:hlinkClick>
            </a:endParaRPr>
          </a:p>
          <a:p>
            <a:pPr algn="just"/>
            <a:endParaRPr lang="es-ES_tradnl" dirty="0"/>
          </a:p>
          <a:p>
            <a:pPr algn="just"/>
            <a:endParaRPr lang="es-ES_tradnl" dirty="0"/>
          </a:p>
          <a:p>
            <a:pPr marL="342900" indent="-342900" algn="just">
              <a:buFont typeface="Arial" panose="020B0604020202020204" pitchFamily="34" charset="0"/>
              <a:buChar char="•"/>
            </a:pPr>
            <a:endParaRPr lang="es-ES_tradnl" dirty="0"/>
          </a:p>
        </p:txBody>
      </p:sp>
      <p:sp>
        <p:nvSpPr>
          <p:cNvPr id="2" name="Dia számának helye 1">
            <a:extLst>
              <a:ext uri="{FF2B5EF4-FFF2-40B4-BE49-F238E27FC236}">
                <a16:creationId xmlns:a16="http://schemas.microsoft.com/office/drawing/2014/main" id="{18AF98B6-4E49-487B-87F5-324ABEF2912D}"/>
              </a:ext>
            </a:extLst>
          </p:cNvPr>
          <p:cNvSpPr>
            <a:spLocks noGrp="1"/>
          </p:cNvSpPr>
          <p:nvPr>
            <p:ph type="sldNum" sz="quarter" idx="12"/>
          </p:nvPr>
        </p:nvSpPr>
        <p:spPr/>
        <p:txBody>
          <a:bodyPr/>
          <a:lstStyle/>
          <a:p>
            <a:fld id="{5C560587-37D9-4F8A-84F5-0FABA1F59EBC}" type="slidenum">
              <a:rPr lang="es-ES" smtClean="0"/>
              <a:t>6</a:t>
            </a:fld>
            <a:endParaRPr lang="es-ES"/>
          </a:p>
        </p:txBody>
      </p:sp>
    </p:spTree>
    <p:extLst>
      <p:ext uri="{BB962C8B-B14F-4D97-AF65-F5344CB8AC3E}">
        <p14:creationId xmlns:p14="http://schemas.microsoft.com/office/powerpoint/2010/main" val="40714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1" y="-124239"/>
            <a:ext cx="10384674" cy="6063198"/>
          </a:xfrm>
          <a:prstGeom prst="rect">
            <a:avLst/>
          </a:prstGeom>
        </p:spPr>
        <p:txBody>
          <a:bodyPr wrap="square">
            <a:spAutoFit/>
          </a:bodyPr>
          <a:lstStyle/>
          <a:p>
            <a:pPr algn="just"/>
            <a:endParaRPr lang="hu-HU" dirty="0"/>
          </a:p>
          <a:p>
            <a:pPr algn="just"/>
            <a:endParaRPr lang="es-ES_tradnl" dirty="0"/>
          </a:p>
          <a:p>
            <a:pPr algn="just"/>
            <a:r>
              <a:rPr lang="fi-FI" sz="3600" b="1" dirty="0" smtClean="0"/>
              <a:t>Vuosittainen EU budjetti</a:t>
            </a:r>
            <a:endParaRPr lang="hu-HU" sz="2800" dirty="0"/>
          </a:p>
          <a:p>
            <a:pPr algn="just"/>
            <a:endParaRPr lang="hu-HU" sz="2800" dirty="0"/>
          </a:p>
          <a:p>
            <a:pPr algn="just"/>
            <a:r>
              <a:rPr lang="es-ES_tradnl" sz="2400" dirty="0" err="1"/>
              <a:t>p</a:t>
            </a:r>
            <a:r>
              <a:rPr lang="es-ES_tradnl" sz="2400" dirty="0" err="1" smtClean="0"/>
              <a:t>äätetään</a:t>
            </a:r>
            <a:r>
              <a:rPr lang="es-ES_tradnl" sz="2400" dirty="0" smtClean="0"/>
              <a:t> </a:t>
            </a:r>
            <a:r>
              <a:rPr lang="es-ES_tradnl" sz="2400" dirty="0" err="1" smtClean="0"/>
              <a:t>MFF:n</a:t>
            </a:r>
            <a:r>
              <a:rPr lang="es-ES_tradnl" sz="2400" dirty="0" smtClean="0"/>
              <a:t> </a:t>
            </a:r>
            <a:r>
              <a:rPr lang="es-ES_tradnl" sz="2400" dirty="0" err="1" smtClean="0"/>
              <a:t>asettamissa</a:t>
            </a:r>
            <a:r>
              <a:rPr lang="es-ES_tradnl" sz="2400" dirty="0" err="1" smtClean="0"/>
              <a:t>rajoissa</a:t>
            </a:r>
            <a:r>
              <a:rPr lang="es-ES_tradnl" sz="2400" dirty="0" smtClean="0"/>
              <a:t>:</a:t>
            </a:r>
            <a:endParaRPr lang="es-ES_tradnl" sz="2400" dirty="0"/>
          </a:p>
          <a:p>
            <a:pPr marL="457200" indent="-190500">
              <a:buFontTx/>
              <a:buChar char="-"/>
            </a:pPr>
            <a:r>
              <a:rPr lang="es-ES_tradnl" sz="2400" dirty="0"/>
              <a:t> </a:t>
            </a:r>
            <a:r>
              <a:rPr lang="es-ES_tradnl" sz="2400" dirty="0" err="1" smtClean="0"/>
              <a:t>kaikki</a:t>
            </a:r>
            <a:r>
              <a:rPr lang="es-ES_tradnl" sz="2400" dirty="0" smtClean="0"/>
              <a:t> </a:t>
            </a:r>
            <a:r>
              <a:rPr lang="es-ES_tradnl" sz="2400" dirty="0" err="1" smtClean="0"/>
              <a:t>sitoumuksen</a:t>
            </a:r>
            <a:r>
              <a:rPr lang="es-ES_tradnl" sz="2400" dirty="0" smtClean="0"/>
              <a:t> </a:t>
            </a:r>
            <a:r>
              <a:rPr lang="es-ES_tradnl" sz="2400" dirty="0" err="1" smtClean="0"/>
              <a:t>vuoden</a:t>
            </a:r>
            <a:r>
              <a:rPr lang="es-ES_tradnl" sz="2400" dirty="0" smtClean="0"/>
              <a:t> </a:t>
            </a:r>
            <a:r>
              <a:rPr lang="es-ES_tradnl" sz="2400" dirty="0" err="1" smtClean="0"/>
              <a:t>sisällä</a:t>
            </a:r>
            <a:r>
              <a:rPr lang="es-ES_tradnl" sz="2400" dirty="0" smtClean="0"/>
              <a:t>= </a:t>
            </a:r>
            <a:r>
              <a:rPr lang="es-ES_tradnl" sz="2400" dirty="0" err="1" smtClean="0"/>
              <a:t>maksimi</a:t>
            </a:r>
            <a:r>
              <a:rPr lang="es-ES_tradnl" sz="2400" dirty="0" smtClean="0"/>
              <a:t> </a:t>
            </a:r>
            <a:r>
              <a:rPr lang="es-ES_tradnl" sz="2400" dirty="0" err="1" smtClean="0"/>
              <a:t>määrä</a:t>
            </a:r>
            <a:r>
              <a:rPr lang="es-ES_tradnl" sz="2400" dirty="0" smtClean="0"/>
              <a:t> </a:t>
            </a:r>
            <a:r>
              <a:rPr lang="es-ES_tradnl" sz="2400" dirty="0" err="1" smtClean="0"/>
              <a:t>oikeudellisia</a:t>
            </a:r>
            <a:r>
              <a:rPr lang="es-ES_tradnl" sz="2400" dirty="0" smtClean="0"/>
              <a:t> </a:t>
            </a:r>
            <a:r>
              <a:rPr lang="es-ES_tradnl" sz="2400" dirty="0" err="1" smtClean="0"/>
              <a:t>sitoumuksia</a:t>
            </a:r>
            <a:r>
              <a:rPr lang="es-ES_tradnl" sz="2400" dirty="0" smtClean="0"/>
              <a:t> (</a:t>
            </a:r>
            <a:r>
              <a:rPr lang="es-ES_tradnl" sz="2400" dirty="0" err="1" smtClean="0"/>
              <a:t>esimekrkiksi</a:t>
            </a:r>
            <a:r>
              <a:rPr lang="es-ES_tradnl" sz="2400" dirty="0" smtClean="0"/>
              <a:t> </a:t>
            </a:r>
            <a:r>
              <a:rPr lang="es-ES_tradnl" sz="2400" dirty="0" err="1" smtClean="0"/>
              <a:t>sopimukset</a:t>
            </a:r>
            <a:r>
              <a:rPr lang="es-ES_tradnl" sz="2400" dirty="0" smtClean="0"/>
              <a:t>/</a:t>
            </a:r>
            <a:r>
              <a:rPr lang="es-ES_tradnl" sz="2400" dirty="0" err="1" smtClean="0"/>
              <a:t>tuet</a:t>
            </a:r>
            <a:r>
              <a:rPr lang="es-ES_tradnl" sz="2400" dirty="0" smtClean="0"/>
              <a:t>, </a:t>
            </a:r>
            <a:r>
              <a:rPr lang="es-ES_tradnl" sz="2400" dirty="0" err="1" smtClean="0"/>
              <a:t>joista</a:t>
            </a:r>
            <a:r>
              <a:rPr lang="es-ES_tradnl" sz="2400" dirty="0" smtClean="0"/>
              <a:t> EU </a:t>
            </a:r>
            <a:r>
              <a:rPr lang="es-ES_tradnl" sz="2400" dirty="0" err="1" smtClean="0"/>
              <a:t>voi</a:t>
            </a:r>
            <a:r>
              <a:rPr lang="es-ES_tradnl" sz="2400" dirty="0" smtClean="0"/>
              <a:t> </a:t>
            </a:r>
            <a:r>
              <a:rPr lang="es-ES_tradnl" sz="2400" dirty="0" err="1" smtClean="0"/>
              <a:t>päättää</a:t>
            </a:r>
            <a:r>
              <a:rPr lang="es-ES_tradnl" sz="2400" dirty="0" smtClean="0"/>
              <a:t>)</a:t>
            </a:r>
            <a:endParaRPr lang="es-ES_tradnl" sz="2400" dirty="0"/>
          </a:p>
          <a:p>
            <a:pPr marL="449263" indent="-182563"/>
            <a:r>
              <a:rPr lang="es-ES_tradnl" sz="2400" dirty="0"/>
              <a:t>- </a:t>
            </a:r>
            <a:r>
              <a:rPr lang="es-ES_tradnl" sz="2400" dirty="0" err="1" smtClean="0"/>
              <a:t>Kaikki</a:t>
            </a:r>
            <a:r>
              <a:rPr lang="es-ES_tradnl" sz="2400" dirty="0" smtClean="0"/>
              <a:t> </a:t>
            </a:r>
            <a:r>
              <a:rPr lang="es-ES_tradnl" sz="2400" dirty="0" err="1" smtClean="0"/>
              <a:t>maksut</a:t>
            </a:r>
            <a:r>
              <a:rPr lang="es-ES_tradnl" sz="2400" dirty="0" smtClean="0"/>
              <a:t> </a:t>
            </a:r>
            <a:r>
              <a:rPr lang="es-ES_tradnl" sz="2400" dirty="0" err="1" smtClean="0"/>
              <a:t>vuoden</a:t>
            </a:r>
            <a:r>
              <a:rPr lang="es-ES_tradnl" sz="2400" dirty="0" smtClean="0"/>
              <a:t> </a:t>
            </a:r>
            <a:r>
              <a:rPr lang="es-ES_tradnl" sz="2400" dirty="0" err="1" smtClean="0"/>
              <a:t>sisällä</a:t>
            </a:r>
            <a:r>
              <a:rPr lang="es-ES_tradnl" sz="2400" dirty="0" smtClean="0"/>
              <a:t>= </a:t>
            </a:r>
            <a:r>
              <a:rPr lang="es-ES_tradnl" sz="2400" dirty="0" err="1" smtClean="0"/>
              <a:t>tosiasialliset</a:t>
            </a:r>
            <a:r>
              <a:rPr lang="es-ES_tradnl" sz="2400" dirty="0" smtClean="0"/>
              <a:t> </a:t>
            </a:r>
            <a:r>
              <a:rPr lang="es-ES_tradnl" sz="2400" dirty="0" err="1" smtClean="0"/>
              <a:t>määrät</a:t>
            </a:r>
            <a:r>
              <a:rPr lang="es-ES_tradnl" sz="2400" dirty="0" smtClean="0"/>
              <a:t>, </a:t>
            </a:r>
            <a:r>
              <a:rPr lang="es-ES_tradnl" sz="2400" dirty="0" err="1" smtClean="0"/>
              <a:t>jotka</a:t>
            </a:r>
            <a:r>
              <a:rPr lang="es-ES_tradnl" sz="2400" dirty="0" smtClean="0"/>
              <a:t> </a:t>
            </a:r>
            <a:r>
              <a:rPr lang="es-ES_tradnl" sz="2400" dirty="0" err="1" smtClean="0"/>
              <a:t>voidaan</a:t>
            </a:r>
            <a:r>
              <a:rPr lang="es-ES_tradnl" sz="2400" dirty="0" smtClean="0"/>
              <a:t> </a:t>
            </a:r>
            <a:r>
              <a:rPr lang="es-ES_tradnl" sz="2400" dirty="0" err="1" smtClean="0"/>
              <a:t>kuluttaa</a:t>
            </a:r>
            <a:r>
              <a:rPr lang="es-ES_tradnl" sz="2400" dirty="0" smtClean="0"/>
              <a:t> </a:t>
            </a:r>
            <a:r>
              <a:rPr lang="es-ES_tradnl" sz="2400" dirty="0" smtClean="0"/>
              <a:t>(</a:t>
            </a:r>
            <a:r>
              <a:rPr lang="es-ES_tradnl" sz="2400" dirty="0" err="1" smtClean="0"/>
              <a:t>voivat</a:t>
            </a:r>
            <a:r>
              <a:rPr lang="es-ES_tradnl" sz="2400" dirty="0" smtClean="0"/>
              <a:t> </a:t>
            </a:r>
            <a:r>
              <a:rPr lang="es-ES_tradnl" sz="2400" dirty="0" err="1" smtClean="0"/>
              <a:t>perustua</a:t>
            </a:r>
            <a:r>
              <a:rPr lang="es-ES_tradnl" sz="2400" dirty="0" smtClean="0"/>
              <a:t> </a:t>
            </a:r>
            <a:r>
              <a:rPr lang="es-ES_tradnl" sz="2400" dirty="0" err="1" smtClean="0"/>
              <a:t>aikaisempina</a:t>
            </a:r>
            <a:r>
              <a:rPr lang="es-ES_tradnl" sz="2400" dirty="0" smtClean="0"/>
              <a:t> </a:t>
            </a:r>
            <a:r>
              <a:rPr lang="es-ES_tradnl" sz="2400" dirty="0" err="1" smtClean="0"/>
              <a:t>vuosina</a:t>
            </a:r>
            <a:r>
              <a:rPr lang="es-ES_tradnl" sz="2400" dirty="0" smtClean="0"/>
              <a:t> </a:t>
            </a:r>
            <a:r>
              <a:rPr lang="es-ES_tradnl" sz="2400" dirty="0" err="1" smtClean="0"/>
              <a:t>tehtyihin</a:t>
            </a:r>
            <a:r>
              <a:rPr lang="es-ES_tradnl" sz="2400" dirty="0" smtClean="0"/>
              <a:t> </a:t>
            </a:r>
            <a:r>
              <a:rPr lang="es-ES_tradnl" sz="2400" dirty="0" err="1" smtClean="0"/>
              <a:t>päätöksiin</a:t>
            </a:r>
            <a:r>
              <a:rPr lang="es-ES_tradnl" sz="2400" dirty="0" smtClean="0"/>
              <a:t>)</a:t>
            </a:r>
            <a:endParaRPr lang="es-ES_tradnl" sz="2400" dirty="0"/>
          </a:p>
          <a:p>
            <a:pPr marL="457200" indent="-190500">
              <a:buFontTx/>
              <a:buChar char="-"/>
            </a:pPr>
            <a:r>
              <a:rPr lang="es-ES_tradnl" sz="2400" dirty="0" err="1" smtClean="0"/>
              <a:t>Maksut</a:t>
            </a:r>
            <a:r>
              <a:rPr lang="es-ES_tradnl" sz="2400" dirty="0" smtClean="0"/>
              <a:t> ja </a:t>
            </a:r>
            <a:r>
              <a:rPr lang="es-ES_tradnl" sz="2400" dirty="0" err="1" smtClean="0"/>
              <a:t>sitoumukset</a:t>
            </a:r>
            <a:r>
              <a:rPr lang="es-ES_tradnl" sz="2400" dirty="0" smtClean="0"/>
              <a:t> </a:t>
            </a:r>
            <a:r>
              <a:rPr lang="es-ES_tradnl" sz="2400" dirty="0" err="1" smtClean="0"/>
              <a:t>aloittain</a:t>
            </a:r>
            <a:r>
              <a:rPr lang="es-ES_tradnl" sz="2400" dirty="0" smtClean="0"/>
              <a:t> </a:t>
            </a:r>
            <a:r>
              <a:rPr lang="es-ES_tradnl" sz="2400" dirty="0" err="1" smtClean="0"/>
              <a:t>EU:n</a:t>
            </a:r>
            <a:r>
              <a:rPr lang="es-ES_tradnl" sz="2400" dirty="0" smtClean="0"/>
              <a:t> </a:t>
            </a:r>
            <a:r>
              <a:rPr lang="es-ES_tradnl" sz="2400" dirty="0" err="1" smtClean="0"/>
              <a:t>kulujen</a:t>
            </a:r>
            <a:r>
              <a:rPr lang="es-ES_tradnl" sz="2400" dirty="0" smtClean="0"/>
              <a:t> </a:t>
            </a:r>
            <a:r>
              <a:rPr lang="es-ES_tradnl" sz="2400" dirty="0" err="1" smtClean="0"/>
              <a:t>puolella</a:t>
            </a:r>
            <a:r>
              <a:rPr lang="es-ES_tradnl" sz="2400" dirty="0" smtClean="0"/>
              <a:t> (</a:t>
            </a:r>
            <a:r>
              <a:rPr lang="es-ES_tradnl" sz="2400" dirty="0" err="1" smtClean="0"/>
              <a:t>otsakkeet</a:t>
            </a:r>
            <a:r>
              <a:rPr lang="es-ES_tradnl" sz="2400" dirty="0" smtClean="0"/>
              <a:t>)</a:t>
            </a:r>
            <a:endParaRPr lang="es-ES_tradnl" sz="2400" dirty="0"/>
          </a:p>
          <a:p>
            <a:pPr algn="just"/>
            <a:endParaRPr lang="es-ES_tradnl" sz="2400" dirty="0" smtClean="0"/>
          </a:p>
          <a:p>
            <a:pPr algn="just"/>
            <a:r>
              <a:rPr lang="es-ES_tradnl" sz="2400" dirty="0" err="1" smtClean="0"/>
              <a:t>Määrittelee</a:t>
            </a:r>
            <a:r>
              <a:rPr lang="es-ES_tradnl" sz="2400" dirty="0" smtClean="0"/>
              <a:t> </a:t>
            </a:r>
            <a:r>
              <a:rPr lang="es-ES_tradnl" sz="2400" dirty="0" err="1" smtClean="0"/>
              <a:t>kaikki</a:t>
            </a:r>
            <a:r>
              <a:rPr lang="es-ES_tradnl" sz="2400" dirty="0" smtClean="0"/>
              <a:t> </a:t>
            </a:r>
            <a:r>
              <a:rPr lang="es-ES_tradnl" sz="2400" dirty="0" err="1" smtClean="0"/>
              <a:t>EU</a:t>
            </a:r>
            <a:r>
              <a:rPr lang="es-ES_tradnl" sz="2400" dirty="0" err="1" smtClean="0"/>
              <a:t>:n</a:t>
            </a:r>
            <a:r>
              <a:rPr lang="es-ES_tradnl" sz="2400" dirty="0" smtClean="0"/>
              <a:t> </a:t>
            </a:r>
            <a:r>
              <a:rPr lang="es-ES_tradnl" sz="2400" dirty="0" err="1" smtClean="0"/>
              <a:t>menot</a:t>
            </a:r>
            <a:r>
              <a:rPr lang="es-ES_tradnl" sz="2400" dirty="0" smtClean="0"/>
              <a:t> ja </a:t>
            </a:r>
            <a:r>
              <a:rPr lang="es-ES_tradnl" sz="2400" dirty="0" err="1" smtClean="0"/>
              <a:t>tulot</a:t>
            </a:r>
            <a:r>
              <a:rPr lang="es-ES_tradnl" sz="2400" dirty="0" smtClean="0"/>
              <a:t> </a:t>
            </a:r>
            <a:r>
              <a:rPr lang="es-ES_tradnl" sz="2400" dirty="0" err="1" smtClean="0"/>
              <a:t>vuodeksi</a:t>
            </a:r>
            <a:r>
              <a:rPr lang="es-ES_tradnl" sz="2400" dirty="0" smtClean="0"/>
              <a:t> </a:t>
            </a:r>
            <a:r>
              <a:rPr lang="es-ES_tradnl" sz="2400" dirty="0" err="1" smtClean="0"/>
              <a:t>kerrallaan</a:t>
            </a:r>
            <a:r>
              <a:rPr lang="es-ES_tradnl" sz="2400" dirty="0" smtClean="0"/>
              <a:t> ja </a:t>
            </a:r>
            <a:r>
              <a:rPr lang="es-ES_tradnl" sz="2400" dirty="0" err="1" smtClean="0"/>
              <a:t>niiden</a:t>
            </a:r>
            <a:r>
              <a:rPr lang="es-ES_tradnl" sz="2400" dirty="0" smtClean="0"/>
              <a:t> </a:t>
            </a:r>
            <a:r>
              <a:rPr lang="es-ES_tradnl" sz="2400" dirty="0" err="1" smtClean="0"/>
              <a:t>tulee</a:t>
            </a:r>
            <a:r>
              <a:rPr lang="es-ES_tradnl" sz="2400" dirty="0" smtClean="0"/>
              <a:t> aina olla </a:t>
            </a:r>
            <a:r>
              <a:rPr lang="es-ES_tradnl" sz="2400" dirty="0" err="1" smtClean="0"/>
              <a:t>tasapainossa</a:t>
            </a:r>
            <a:r>
              <a:rPr lang="es-ES_tradnl" sz="2400" dirty="0" smtClean="0"/>
              <a:t> (</a:t>
            </a:r>
            <a:r>
              <a:rPr lang="es-ES_tradnl" sz="2400" dirty="0" err="1" smtClean="0"/>
              <a:t>velka</a:t>
            </a:r>
            <a:r>
              <a:rPr lang="es-ES_tradnl" sz="2400" dirty="0" smtClean="0"/>
              <a:t> </a:t>
            </a:r>
            <a:r>
              <a:rPr lang="es-ES_tradnl" sz="2400" dirty="0" err="1" smtClean="0"/>
              <a:t>ei</a:t>
            </a:r>
            <a:r>
              <a:rPr lang="es-ES_tradnl" sz="2400" dirty="0" smtClean="0"/>
              <a:t> ole </a:t>
            </a:r>
            <a:r>
              <a:rPr lang="es-ES_tradnl" sz="2400" dirty="0" err="1" smtClean="0"/>
              <a:t>mahdollinen</a:t>
            </a:r>
            <a:r>
              <a:rPr lang="es-ES_tradnl" sz="2400" dirty="0" smtClean="0"/>
              <a:t>)</a:t>
            </a:r>
            <a:endParaRPr lang="es-ES_tradnl" sz="2400" dirty="0"/>
          </a:p>
          <a:p>
            <a:pPr algn="just"/>
            <a:endParaRPr lang="es-ES_tradnl" sz="2400" dirty="0" smtClean="0"/>
          </a:p>
          <a:p>
            <a:pPr algn="just"/>
            <a:r>
              <a:rPr lang="es-ES_tradnl" sz="2400" dirty="0" err="1" smtClean="0"/>
              <a:t>Elinkaari</a:t>
            </a:r>
            <a:r>
              <a:rPr lang="es-ES_tradnl" sz="2400" dirty="0" smtClean="0"/>
              <a:t> </a:t>
            </a:r>
            <a:r>
              <a:rPr lang="es-ES_tradnl" sz="2400" dirty="0" err="1" smtClean="0"/>
              <a:t>on</a:t>
            </a:r>
            <a:r>
              <a:rPr lang="es-ES_tradnl" sz="2400" dirty="0" smtClean="0"/>
              <a:t> </a:t>
            </a:r>
            <a:r>
              <a:rPr lang="es-ES_tradnl" sz="2400" dirty="0" err="1" smtClean="0"/>
              <a:t>kolmevuotinen</a:t>
            </a:r>
            <a:r>
              <a:rPr lang="es-ES_tradnl" sz="2400" dirty="0" smtClean="0"/>
              <a:t>: </a:t>
            </a:r>
            <a:r>
              <a:rPr lang="es-ES_tradnl" sz="2400" dirty="0" err="1" smtClean="0"/>
              <a:t>valmistelu</a:t>
            </a:r>
            <a:r>
              <a:rPr lang="es-ES_tradnl" sz="2400" dirty="0" smtClean="0"/>
              <a:t> – </a:t>
            </a:r>
            <a:r>
              <a:rPr lang="es-ES_tradnl" sz="2400" dirty="0" err="1" smtClean="0"/>
              <a:t>hyväksyminen</a:t>
            </a:r>
            <a:r>
              <a:rPr lang="es-ES_tradnl" sz="2400" dirty="0" smtClean="0"/>
              <a:t> - </a:t>
            </a:r>
            <a:r>
              <a:rPr lang="es-ES_tradnl" sz="2400" dirty="0" err="1" smtClean="0"/>
              <a:t>täytäntöönpano</a:t>
            </a:r>
            <a:r>
              <a:rPr lang="es-ES_tradnl" sz="2400" dirty="0" smtClean="0"/>
              <a:t> -</a:t>
            </a:r>
            <a:r>
              <a:rPr lang="es-ES_tradnl" sz="2400" dirty="0" err="1" smtClean="0"/>
              <a:t>implementation</a:t>
            </a:r>
            <a:r>
              <a:rPr lang="es-ES_tradnl" sz="2400" dirty="0" smtClean="0"/>
              <a:t> - </a:t>
            </a:r>
            <a:r>
              <a:rPr lang="es-ES_tradnl" sz="2400" dirty="0" err="1" smtClean="0"/>
              <a:t>valvonta</a:t>
            </a:r>
            <a:endParaRPr lang="es-ES_tradnl" sz="2400" dirty="0"/>
          </a:p>
        </p:txBody>
      </p:sp>
      <p:sp>
        <p:nvSpPr>
          <p:cNvPr id="2" name="Dia számának helye 1">
            <a:extLst>
              <a:ext uri="{FF2B5EF4-FFF2-40B4-BE49-F238E27FC236}">
                <a16:creationId xmlns:a16="http://schemas.microsoft.com/office/drawing/2014/main" id="{476B9E7A-C119-423E-8A76-59309B539237}"/>
              </a:ext>
            </a:extLst>
          </p:cNvPr>
          <p:cNvSpPr>
            <a:spLocks noGrp="1"/>
          </p:cNvSpPr>
          <p:nvPr>
            <p:ph type="sldNum" sz="quarter" idx="12"/>
          </p:nvPr>
        </p:nvSpPr>
        <p:spPr/>
        <p:txBody>
          <a:bodyPr/>
          <a:lstStyle/>
          <a:p>
            <a:fld id="{5C560587-37D9-4F8A-84F5-0FABA1F59EBC}" type="slidenum">
              <a:rPr lang="es-ES" smtClean="0"/>
              <a:t>7</a:t>
            </a:fld>
            <a:endParaRPr lang="es-ES"/>
          </a:p>
        </p:txBody>
      </p:sp>
    </p:spTree>
    <p:extLst>
      <p:ext uri="{BB962C8B-B14F-4D97-AF65-F5344CB8AC3E}">
        <p14:creationId xmlns:p14="http://schemas.microsoft.com/office/powerpoint/2010/main" val="76754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687848" y="1863899"/>
            <a:ext cx="9942052" cy="4595885"/>
          </a:xfrm>
        </p:spPr>
        <p:txBody>
          <a:bodyPr>
            <a:noAutofit/>
          </a:bodyPr>
          <a:lstStyle/>
          <a:p>
            <a:pPr algn="l"/>
            <a:r>
              <a:rPr lang="es-ES_tradnl" sz="3200" b="1" dirty="0" err="1" smtClean="0">
                <a:solidFill>
                  <a:schemeClr val="tx1"/>
                </a:solidFill>
                <a:latin typeface="+mn-lt"/>
              </a:rPr>
              <a:t>Kuka</a:t>
            </a:r>
            <a:r>
              <a:rPr lang="es-ES_tradnl" sz="3200" b="1" dirty="0" smtClean="0">
                <a:solidFill>
                  <a:schemeClr val="tx1"/>
                </a:solidFill>
                <a:latin typeface="+mn-lt"/>
              </a:rPr>
              <a:t> </a:t>
            </a:r>
            <a:r>
              <a:rPr lang="es-ES_tradnl" sz="3200" b="1" dirty="0" err="1" smtClean="0">
                <a:solidFill>
                  <a:schemeClr val="tx1"/>
                </a:solidFill>
                <a:latin typeface="+mn-lt"/>
              </a:rPr>
              <a:t>päättää</a:t>
            </a:r>
            <a:r>
              <a:rPr lang="es-ES_tradnl" sz="3200" b="1" dirty="0" smtClean="0">
                <a:solidFill>
                  <a:schemeClr val="tx1"/>
                </a:solidFill>
                <a:latin typeface="+mn-lt"/>
              </a:rPr>
              <a:t> EU </a:t>
            </a:r>
            <a:r>
              <a:rPr lang="es-ES_tradnl" sz="3200" b="1" dirty="0" err="1" smtClean="0">
                <a:solidFill>
                  <a:schemeClr val="tx1"/>
                </a:solidFill>
                <a:latin typeface="+mn-lt"/>
              </a:rPr>
              <a:t>budjetista</a:t>
            </a:r>
            <a:r>
              <a:rPr lang="es-ES_tradnl" sz="3200" b="1" dirty="0" smtClean="0">
                <a:solidFill>
                  <a:schemeClr val="tx1"/>
                </a:solidFill>
                <a:latin typeface="+mn-lt"/>
              </a:rPr>
              <a:t>?</a:t>
            </a:r>
            <a:endParaRPr lang="es-ES_tradnl" sz="3200" b="1" dirty="0">
              <a:solidFill>
                <a:schemeClr val="tx1"/>
              </a:solidFill>
              <a:latin typeface="+mn-lt"/>
            </a:endParaRPr>
          </a:p>
          <a:p>
            <a:pPr marL="457200" indent="-457200" algn="l">
              <a:buAutoNum type="alphaUcParenR"/>
            </a:pPr>
            <a:r>
              <a:rPr lang="es-ES_tradnl" sz="3200" dirty="0" err="1" smtClean="0">
                <a:solidFill>
                  <a:schemeClr val="tx1"/>
                </a:solidFill>
                <a:latin typeface="+mn-lt"/>
              </a:rPr>
              <a:t>Euroopan</a:t>
            </a:r>
            <a:r>
              <a:rPr lang="es-ES_tradnl" sz="3200" dirty="0" smtClean="0">
                <a:solidFill>
                  <a:schemeClr val="tx1"/>
                </a:solidFill>
                <a:latin typeface="+mn-lt"/>
              </a:rPr>
              <a:t> </a:t>
            </a:r>
            <a:r>
              <a:rPr lang="es-ES_tradnl" sz="3200" dirty="0" err="1" smtClean="0">
                <a:solidFill>
                  <a:schemeClr val="tx1"/>
                </a:solidFill>
                <a:latin typeface="+mn-lt"/>
              </a:rPr>
              <a:t>Komissio</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Euroopan</a:t>
            </a:r>
            <a:r>
              <a:rPr lang="es-ES_tradnl" sz="3200" dirty="0" smtClean="0">
                <a:solidFill>
                  <a:schemeClr val="tx1"/>
                </a:solidFill>
                <a:latin typeface="+mn-lt"/>
              </a:rPr>
              <a:t> </a:t>
            </a:r>
            <a:r>
              <a:rPr lang="es-ES_tradnl" sz="3200" dirty="0" err="1" smtClean="0">
                <a:solidFill>
                  <a:schemeClr val="tx1"/>
                </a:solidFill>
                <a:latin typeface="+mn-lt"/>
              </a:rPr>
              <a:t>Komissio</a:t>
            </a:r>
            <a:r>
              <a:rPr lang="es-ES_tradnl" sz="3200" dirty="0" smtClean="0">
                <a:solidFill>
                  <a:schemeClr val="tx1"/>
                </a:solidFill>
                <a:latin typeface="+mn-lt"/>
              </a:rPr>
              <a:t> ja </a:t>
            </a:r>
            <a:r>
              <a:rPr lang="es-ES_tradnl" sz="3200" dirty="0" err="1" smtClean="0">
                <a:solidFill>
                  <a:schemeClr val="tx1"/>
                </a:solidFill>
                <a:latin typeface="+mn-lt"/>
              </a:rPr>
              <a:t>jäsenvaltiot</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Euroopan</a:t>
            </a:r>
            <a:r>
              <a:rPr lang="es-ES_tradnl" sz="3200" dirty="0" smtClean="0">
                <a:solidFill>
                  <a:schemeClr val="tx1"/>
                </a:solidFill>
                <a:latin typeface="+mn-lt"/>
              </a:rPr>
              <a:t> </a:t>
            </a:r>
            <a:r>
              <a:rPr lang="es-ES_tradnl" sz="3200" dirty="0" err="1" smtClean="0">
                <a:solidFill>
                  <a:schemeClr val="tx1"/>
                </a:solidFill>
                <a:latin typeface="+mn-lt"/>
              </a:rPr>
              <a:t>komissio</a:t>
            </a:r>
            <a:r>
              <a:rPr lang="es-ES_tradnl" sz="3200" dirty="0" smtClean="0">
                <a:solidFill>
                  <a:schemeClr val="tx1"/>
                </a:solidFill>
                <a:latin typeface="+mn-lt"/>
              </a:rPr>
              <a:t> ja </a:t>
            </a:r>
            <a:r>
              <a:rPr lang="es-ES_tradnl" sz="3200" dirty="0" err="1">
                <a:solidFill>
                  <a:schemeClr val="tx1"/>
                </a:solidFill>
                <a:latin typeface="+mn-lt"/>
              </a:rPr>
              <a:t>j</a:t>
            </a:r>
            <a:r>
              <a:rPr lang="es-ES_tradnl" sz="3200" dirty="0" err="1" smtClean="0">
                <a:solidFill>
                  <a:schemeClr val="tx1"/>
                </a:solidFill>
                <a:latin typeface="+mn-lt"/>
              </a:rPr>
              <a:t>äsenvaltiot</a:t>
            </a:r>
            <a:r>
              <a:rPr lang="es-ES_tradnl" sz="3200" dirty="0" smtClean="0">
                <a:solidFill>
                  <a:schemeClr val="tx1"/>
                </a:solidFill>
                <a:latin typeface="+mn-lt"/>
              </a:rPr>
              <a:t> </a:t>
            </a:r>
            <a:r>
              <a:rPr lang="es-ES_tradnl" sz="3200" dirty="0" err="1" smtClean="0">
                <a:solidFill>
                  <a:schemeClr val="tx1"/>
                </a:solidFill>
                <a:latin typeface="+mn-lt"/>
              </a:rPr>
              <a:t>tehtyään</a:t>
            </a:r>
            <a:r>
              <a:rPr lang="es-ES_tradnl" sz="3200" dirty="0" smtClean="0">
                <a:solidFill>
                  <a:schemeClr val="tx1"/>
                </a:solidFill>
                <a:latin typeface="+mn-lt"/>
              </a:rPr>
              <a:t> </a:t>
            </a:r>
            <a:r>
              <a:rPr lang="es-ES_tradnl" sz="3200" dirty="0" err="1" smtClean="0">
                <a:solidFill>
                  <a:schemeClr val="tx1"/>
                </a:solidFill>
                <a:latin typeface="+mn-lt"/>
              </a:rPr>
              <a:t>Eurobarometer</a:t>
            </a:r>
            <a:r>
              <a:rPr lang="es-ES_tradnl" sz="3200" dirty="0" smtClean="0">
                <a:solidFill>
                  <a:schemeClr val="tx1"/>
                </a:solidFill>
                <a:latin typeface="+mn-lt"/>
              </a:rPr>
              <a:t> </a:t>
            </a:r>
            <a:r>
              <a:rPr lang="es-ES_tradnl" sz="3200" dirty="0" err="1" smtClean="0">
                <a:solidFill>
                  <a:schemeClr val="tx1"/>
                </a:solidFill>
                <a:latin typeface="+mn-lt"/>
              </a:rPr>
              <a:t>kyselyn</a:t>
            </a:r>
            <a:r>
              <a:rPr lang="es-ES_tradnl" sz="3200" dirty="0" smtClean="0">
                <a:solidFill>
                  <a:schemeClr val="tx1"/>
                </a:solidFill>
                <a:latin typeface="+mn-lt"/>
              </a:rPr>
              <a:t> </a:t>
            </a:r>
            <a:r>
              <a:rPr lang="es-ES_tradnl" sz="3200" dirty="0" err="1" smtClean="0">
                <a:solidFill>
                  <a:schemeClr val="tx1"/>
                </a:solidFill>
                <a:latin typeface="+mn-lt"/>
              </a:rPr>
              <a:t>kansalaisten</a:t>
            </a:r>
            <a:r>
              <a:rPr lang="es-ES_tradnl" sz="3200" dirty="0" smtClean="0">
                <a:solidFill>
                  <a:schemeClr val="tx1"/>
                </a:solidFill>
                <a:latin typeface="+mn-lt"/>
              </a:rPr>
              <a:t> </a:t>
            </a:r>
            <a:r>
              <a:rPr lang="es-ES_tradnl" sz="3200" dirty="0" err="1" smtClean="0">
                <a:solidFill>
                  <a:schemeClr val="tx1"/>
                </a:solidFill>
                <a:latin typeface="+mn-lt"/>
              </a:rPr>
              <a:t>näkökantojen</a:t>
            </a:r>
            <a:r>
              <a:rPr lang="es-ES_tradnl" sz="3200" dirty="0" smtClean="0">
                <a:solidFill>
                  <a:schemeClr val="tx1"/>
                </a:solidFill>
                <a:latin typeface="+mn-lt"/>
              </a:rPr>
              <a:t> </a:t>
            </a:r>
            <a:r>
              <a:rPr lang="es-ES_tradnl" sz="3200" dirty="0" err="1" smtClean="0">
                <a:solidFill>
                  <a:schemeClr val="tx1"/>
                </a:solidFill>
                <a:latin typeface="+mn-lt"/>
              </a:rPr>
              <a:t>kuulemiseksi</a:t>
            </a:r>
            <a:endParaRPr lang="es-ES_tradnl" sz="3200" dirty="0">
              <a:solidFill>
                <a:schemeClr val="tx1"/>
              </a:solidFill>
              <a:latin typeface="+mn-lt"/>
            </a:endParaRPr>
          </a:p>
          <a:p>
            <a:pPr marL="457200" indent="-457200" algn="l">
              <a:buAutoNum type="alphaUcParenR"/>
            </a:pPr>
            <a:r>
              <a:rPr lang="es-ES_tradnl" sz="3200" dirty="0" err="1" smtClean="0">
                <a:solidFill>
                  <a:schemeClr val="tx1"/>
                </a:solidFill>
                <a:latin typeface="+mn-lt"/>
              </a:rPr>
              <a:t>EU:n</a:t>
            </a:r>
            <a:r>
              <a:rPr lang="es-ES_tradnl" sz="3200" dirty="0" smtClean="0">
                <a:solidFill>
                  <a:schemeClr val="tx1"/>
                </a:solidFill>
                <a:latin typeface="+mn-lt"/>
              </a:rPr>
              <a:t> </a:t>
            </a:r>
            <a:r>
              <a:rPr lang="es-ES_tradnl" sz="3200" dirty="0" err="1" smtClean="0">
                <a:solidFill>
                  <a:schemeClr val="tx1"/>
                </a:solidFill>
                <a:latin typeface="+mn-lt"/>
              </a:rPr>
              <a:t>budjettiesityksen</a:t>
            </a:r>
            <a:r>
              <a:rPr lang="es-ES_tradnl" sz="3200" dirty="0" smtClean="0">
                <a:solidFill>
                  <a:schemeClr val="tx1"/>
                </a:solidFill>
                <a:latin typeface="+mn-lt"/>
              </a:rPr>
              <a:t> </a:t>
            </a:r>
            <a:r>
              <a:rPr lang="es-ES_tradnl" sz="3200" dirty="0" err="1" smtClean="0">
                <a:solidFill>
                  <a:schemeClr val="tx1"/>
                </a:solidFill>
                <a:latin typeface="+mn-lt"/>
              </a:rPr>
              <a:t>tekee</a:t>
            </a:r>
            <a:r>
              <a:rPr lang="es-ES_tradnl" sz="3200" dirty="0" smtClean="0">
                <a:solidFill>
                  <a:schemeClr val="tx1"/>
                </a:solidFill>
                <a:latin typeface="+mn-lt"/>
              </a:rPr>
              <a:t> </a:t>
            </a:r>
            <a:r>
              <a:rPr lang="es-ES_tradnl" sz="3200" dirty="0" err="1" smtClean="0">
                <a:solidFill>
                  <a:schemeClr val="tx1"/>
                </a:solidFill>
                <a:latin typeface="+mn-lt"/>
              </a:rPr>
              <a:t>Komissioa</a:t>
            </a:r>
            <a:r>
              <a:rPr lang="es-ES_tradnl" sz="3200" dirty="0" smtClean="0">
                <a:solidFill>
                  <a:schemeClr val="tx1"/>
                </a:solidFill>
                <a:latin typeface="+mn-lt"/>
              </a:rPr>
              <a:t> ja </a:t>
            </a:r>
            <a:r>
              <a:rPr lang="es-ES_tradnl" sz="3200" dirty="0" err="1" smtClean="0">
                <a:solidFill>
                  <a:schemeClr val="tx1"/>
                </a:solidFill>
                <a:latin typeface="+mn-lt"/>
              </a:rPr>
              <a:t>sen</a:t>
            </a:r>
            <a:r>
              <a:rPr lang="es-ES_tradnl" sz="3200" dirty="0" smtClean="0">
                <a:solidFill>
                  <a:schemeClr val="tx1"/>
                </a:solidFill>
                <a:latin typeface="+mn-lt"/>
              </a:rPr>
              <a:t> </a:t>
            </a:r>
            <a:r>
              <a:rPr lang="es-ES_tradnl" sz="3200" dirty="0" err="1" smtClean="0">
                <a:solidFill>
                  <a:schemeClr val="tx1"/>
                </a:solidFill>
                <a:latin typeface="+mn-lt"/>
              </a:rPr>
              <a:t>hyväksyvät</a:t>
            </a:r>
            <a:r>
              <a:rPr lang="es-ES_tradnl" sz="3200" dirty="0" smtClean="0">
                <a:solidFill>
                  <a:schemeClr val="tx1"/>
                </a:solidFill>
                <a:latin typeface="+mn-lt"/>
              </a:rPr>
              <a:t> </a:t>
            </a:r>
            <a:r>
              <a:rPr lang="es-ES_tradnl" sz="3200" dirty="0" err="1" smtClean="0">
                <a:solidFill>
                  <a:schemeClr val="tx1"/>
                </a:solidFill>
                <a:latin typeface="+mn-lt"/>
              </a:rPr>
              <a:t>Neuvosto</a:t>
            </a:r>
            <a:r>
              <a:rPr lang="es-ES_tradnl" sz="3200" dirty="0" smtClean="0">
                <a:solidFill>
                  <a:schemeClr val="tx1"/>
                </a:solidFill>
                <a:latin typeface="+mn-lt"/>
              </a:rPr>
              <a:t> ja </a:t>
            </a:r>
            <a:r>
              <a:rPr lang="es-ES_tradnl" sz="3200" dirty="0" err="1" smtClean="0">
                <a:solidFill>
                  <a:schemeClr val="tx1"/>
                </a:solidFill>
                <a:latin typeface="+mn-lt"/>
              </a:rPr>
              <a:t>Parlamentti</a:t>
            </a:r>
            <a:endParaRPr lang="en-US" sz="3200" dirty="0"/>
          </a:p>
          <a:p>
            <a:pPr algn="just"/>
            <a:endParaRPr lang="es-ES" sz="3200" dirty="0"/>
          </a:p>
        </p:txBody>
      </p:sp>
      <p:sp>
        <p:nvSpPr>
          <p:cNvPr id="2" name="Título 1"/>
          <p:cNvSpPr>
            <a:spLocks noGrp="1"/>
          </p:cNvSpPr>
          <p:nvPr>
            <p:ph type="ctrTitle" idx="4294967295"/>
          </p:nvPr>
        </p:nvSpPr>
        <p:spPr>
          <a:xfrm>
            <a:off x="687848" y="641496"/>
            <a:ext cx="9144000" cy="1023937"/>
          </a:xfrm>
        </p:spPr>
        <p:txBody>
          <a:bodyPr>
            <a:normAutofit fontScale="90000"/>
          </a:bodyPr>
          <a:lstStyle/>
          <a:p>
            <a:r>
              <a:rPr lang="es-ES_tradnl" sz="4000" b="1" dirty="0" smtClean="0"/>
              <a:t>KYSELY- TESTAA TIETOSI</a:t>
            </a:r>
            <a:r>
              <a:rPr lang="es-ES_tradnl" sz="4000" b="1" dirty="0"/>
              <a:t/>
            </a:r>
            <a:br>
              <a:rPr lang="es-ES_tradnl" sz="4000" b="1" dirty="0"/>
            </a:br>
            <a:endParaRPr lang="es-ES" sz="4000" b="1" dirty="0"/>
          </a:p>
        </p:txBody>
      </p:sp>
      <p:sp>
        <p:nvSpPr>
          <p:cNvPr id="5" name="Textfeld 4">
            <a:extLst>
              <a:ext uri="{FF2B5EF4-FFF2-40B4-BE49-F238E27FC236}">
                <a16:creationId xmlns:a16="http://schemas.microsoft.com/office/drawing/2014/main" id="{01E2DE94-C213-4BAB-B988-3639C414F520}"/>
              </a:ext>
            </a:extLst>
          </p:cNvPr>
          <p:cNvSpPr txBox="1"/>
          <p:nvPr/>
        </p:nvSpPr>
        <p:spPr>
          <a:xfrm>
            <a:off x="7184933" y="5582622"/>
            <a:ext cx="4457337" cy="584775"/>
          </a:xfrm>
          <a:prstGeom prst="rect">
            <a:avLst/>
          </a:prstGeom>
          <a:noFill/>
        </p:spPr>
        <p:txBody>
          <a:bodyPr wrap="square" rtlCol="0">
            <a:spAutoFit/>
          </a:bodyPr>
          <a:lstStyle/>
          <a:p>
            <a:r>
              <a:rPr lang="de-DE" sz="3200" dirty="0" err="1" smtClean="0">
                <a:solidFill>
                  <a:schemeClr val="accent1">
                    <a:lumMod val="60000"/>
                    <a:lumOff val="40000"/>
                  </a:schemeClr>
                </a:solidFill>
              </a:rPr>
              <a:t>Vastaus</a:t>
            </a:r>
            <a:r>
              <a:rPr lang="de-DE" sz="3200" dirty="0" smtClean="0">
                <a:solidFill>
                  <a:schemeClr val="accent1">
                    <a:lumMod val="60000"/>
                    <a:lumOff val="40000"/>
                  </a:schemeClr>
                </a:solidFill>
              </a:rPr>
              <a:t> D</a:t>
            </a:r>
            <a:r>
              <a:rPr lang="de-DE" sz="3200" dirty="0">
                <a:solidFill>
                  <a:schemeClr val="accent1">
                    <a:lumMod val="60000"/>
                    <a:lumOff val="40000"/>
                  </a:schemeClr>
                </a:solidFill>
              </a:rPr>
              <a:t>) </a:t>
            </a:r>
            <a:r>
              <a:rPr lang="de-DE" sz="3200" dirty="0" smtClean="0">
                <a:solidFill>
                  <a:schemeClr val="accent1">
                    <a:lumMod val="60000"/>
                    <a:lumOff val="40000"/>
                  </a:schemeClr>
                </a:solidFill>
              </a:rPr>
              <a:t>on </a:t>
            </a:r>
            <a:r>
              <a:rPr lang="de-DE" sz="3200" dirty="0" err="1" smtClean="0">
                <a:solidFill>
                  <a:schemeClr val="accent1">
                    <a:lumMod val="60000"/>
                    <a:lumOff val="40000"/>
                  </a:schemeClr>
                </a:solidFill>
              </a:rPr>
              <a:t>oikein</a:t>
            </a:r>
            <a:endParaRPr lang="de-DE" sz="3200" dirty="0">
              <a:solidFill>
                <a:schemeClr val="accent1">
                  <a:lumMod val="60000"/>
                  <a:lumOff val="40000"/>
                </a:schemeClr>
              </a:solidFill>
            </a:endParaRPr>
          </a:p>
        </p:txBody>
      </p:sp>
      <p:sp>
        <p:nvSpPr>
          <p:cNvPr id="4" name="Dia számának helye 3">
            <a:extLst>
              <a:ext uri="{FF2B5EF4-FFF2-40B4-BE49-F238E27FC236}">
                <a16:creationId xmlns:a16="http://schemas.microsoft.com/office/drawing/2014/main" id="{19D5877E-9497-4C43-A192-58C077EF7216}"/>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0873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a:t/>
            </a:r>
            <a:br>
              <a:rPr lang="es-ES_tradnl" sz="4000" b="1" dirty="0"/>
            </a:br>
            <a:r>
              <a:rPr lang="es-ES_tradnl" sz="4000" b="1" dirty="0"/>
              <a:t>ANNUAL BUDGETARY PROCEDURE</a:t>
            </a:r>
            <a:br>
              <a:rPr lang="es-ES_tradnl" sz="4000" b="1" dirty="0"/>
            </a:br>
            <a:endParaRPr lang="es-ES" sz="4000" b="1" dirty="0"/>
          </a:p>
        </p:txBody>
      </p:sp>
      <p:sp>
        <p:nvSpPr>
          <p:cNvPr id="3" name="Subtítulo 2"/>
          <p:cNvSpPr>
            <a:spLocks noGrp="1"/>
          </p:cNvSpPr>
          <p:nvPr>
            <p:ph idx="1"/>
          </p:nvPr>
        </p:nvSpPr>
        <p:spPr/>
        <p:txBody>
          <a:bodyPr>
            <a:noAutofit/>
          </a:bodyPr>
          <a:lstStyle/>
          <a:p>
            <a:pPr algn="just"/>
            <a:endParaRPr lang="en-US" sz="3200" dirty="0"/>
          </a:p>
          <a:p>
            <a:pPr algn="just"/>
            <a:endParaRPr lang="es-ES" sz="3200"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341568" cy="4708981"/>
          </a:xfrm>
          <a:prstGeom prst="rect">
            <a:avLst/>
          </a:prstGeom>
        </p:spPr>
        <p:txBody>
          <a:bodyPr wrap="square">
            <a:spAutoFit/>
          </a:bodyPr>
          <a:lstStyle/>
          <a:p>
            <a:pPr marL="342900" indent="-342900">
              <a:buFont typeface="Arial" panose="020B0604020202020204" pitchFamily="34" charset="0"/>
              <a:buChar char="•"/>
            </a:pPr>
            <a:r>
              <a:rPr lang="es-ES_tradnl" sz="2400" dirty="0"/>
              <a:t>Art. 314 </a:t>
            </a:r>
            <a:r>
              <a:rPr lang="es-ES_tradnl" sz="2400" dirty="0" smtClean="0"/>
              <a:t>SEUT (</a:t>
            </a:r>
            <a:r>
              <a:rPr lang="es-ES_tradnl" sz="2400" dirty="0" err="1" smtClean="0"/>
              <a:t>Euroopan</a:t>
            </a:r>
            <a:r>
              <a:rPr lang="es-ES_tradnl" sz="2400" dirty="0" smtClean="0"/>
              <a:t> </a:t>
            </a:r>
            <a:r>
              <a:rPr lang="es-ES_tradnl" sz="2400" dirty="0" err="1" smtClean="0"/>
              <a:t>Uniopnin</a:t>
            </a:r>
            <a:r>
              <a:rPr lang="es-ES_tradnl" sz="2400" dirty="0" smtClean="0"/>
              <a:t> </a:t>
            </a:r>
            <a:r>
              <a:rPr lang="es-ES_tradnl" sz="2400" dirty="0" err="1" smtClean="0"/>
              <a:t>toiminnasta</a:t>
            </a:r>
            <a:r>
              <a:rPr lang="es-ES_tradnl" sz="2400" dirty="0" smtClean="0"/>
              <a:t> </a:t>
            </a:r>
            <a:r>
              <a:rPr lang="es-ES_tradnl" sz="2400" dirty="0" err="1" smtClean="0"/>
              <a:t>tehty</a:t>
            </a:r>
            <a:r>
              <a:rPr lang="es-ES_tradnl" sz="2400" dirty="0" smtClean="0"/>
              <a:t> </a:t>
            </a:r>
            <a:r>
              <a:rPr lang="es-ES_tradnl" sz="2400" dirty="0" err="1" smtClean="0"/>
              <a:t>sopimus</a:t>
            </a:r>
            <a:r>
              <a:rPr lang="es-ES_tradnl" sz="2400" dirty="0"/>
              <a:t>)</a:t>
            </a:r>
            <a:r>
              <a:rPr lang="es-ES_tradnl" sz="2400" dirty="0" smtClean="0"/>
              <a:t>: </a:t>
            </a:r>
            <a:r>
              <a:rPr lang="es-ES_tradnl" sz="2400" dirty="0" err="1" smtClean="0"/>
              <a:t>erityinen</a:t>
            </a:r>
            <a:r>
              <a:rPr lang="es-ES_tradnl" sz="2400" dirty="0" smtClean="0"/>
              <a:t> </a:t>
            </a:r>
            <a:r>
              <a:rPr lang="es-ES_tradnl" sz="2400" dirty="0" err="1" smtClean="0"/>
              <a:t>lainsäädännöllinen</a:t>
            </a:r>
            <a:r>
              <a:rPr lang="es-ES_tradnl" sz="2400" dirty="0" smtClean="0"/>
              <a:t> </a:t>
            </a:r>
            <a:r>
              <a:rPr lang="es-ES_tradnl" sz="2400" dirty="0" err="1" smtClean="0"/>
              <a:t>prosessi</a:t>
            </a:r>
            <a:r>
              <a:rPr lang="es-ES_tradnl" sz="2400" dirty="0" smtClean="0"/>
              <a:t> 1.9-31.12.jokaisena </a:t>
            </a:r>
            <a:r>
              <a:rPr lang="es-ES_tradnl" sz="2400" dirty="0" err="1" smtClean="0"/>
              <a:t>edeltävänä</a:t>
            </a:r>
            <a:r>
              <a:rPr lang="es-ES_tradnl" sz="2400" dirty="0" smtClean="0"/>
              <a:t> </a:t>
            </a:r>
            <a:r>
              <a:rPr lang="es-ES_tradnl" sz="2400" dirty="0" err="1" smtClean="0"/>
              <a:t>vuonna</a:t>
            </a:r>
            <a:endParaRPr lang="es-ES_tradnl" sz="2400" dirty="0"/>
          </a:p>
          <a:p>
            <a:endParaRPr lang="es-ES_tradnl" sz="2400" dirty="0">
              <a:solidFill>
                <a:schemeClr val="accent1">
                  <a:lumMod val="60000"/>
                  <a:lumOff val="40000"/>
                </a:schemeClr>
              </a:solidFill>
            </a:endParaRPr>
          </a:p>
          <a:p>
            <a:pPr marL="342900" indent="-342900">
              <a:buFont typeface="Arial" panose="020B0604020202020204" pitchFamily="34" charset="0"/>
              <a:buChar char="•"/>
            </a:pPr>
            <a:r>
              <a:rPr lang="es-ES_tradnl" sz="2400" dirty="0" smtClean="0"/>
              <a:t>VAIHEET</a:t>
            </a:r>
            <a:endParaRPr lang="es-ES_tradnl" sz="2400" dirty="0"/>
          </a:p>
          <a:p>
            <a:endParaRPr lang="es-ES_tradnl" dirty="0"/>
          </a:p>
          <a:p>
            <a:pPr marL="800100" lvl="1" indent="-342900">
              <a:buFont typeface="+mj-lt"/>
              <a:buAutoNum type="arabicPeriod"/>
            </a:pPr>
            <a:r>
              <a:rPr lang="en-US" dirty="0" err="1" smtClean="0"/>
              <a:t>Euroopan</a:t>
            </a:r>
            <a:r>
              <a:rPr lang="en-US" dirty="0" smtClean="0"/>
              <a:t> </a:t>
            </a:r>
            <a:r>
              <a:rPr lang="en-US" dirty="0" err="1" smtClean="0"/>
              <a:t>Komissio</a:t>
            </a:r>
            <a:r>
              <a:rPr lang="en-US" dirty="0" smtClean="0"/>
              <a:t> </a:t>
            </a:r>
            <a:r>
              <a:rPr lang="en-US" dirty="0" err="1" smtClean="0"/>
              <a:t>ehdottaa</a:t>
            </a:r>
            <a:r>
              <a:rPr lang="en-US" dirty="0" smtClean="0"/>
              <a:t> </a:t>
            </a:r>
            <a:r>
              <a:rPr lang="en-US" dirty="0" err="1" smtClean="0"/>
              <a:t>aluksi</a:t>
            </a:r>
            <a:r>
              <a:rPr lang="en-US" dirty="0" smtClean="0"/>
              <a:t> </a:t>
            </a:r>
            <a:r>
              <a:rPr lang="en-US" dirty="0" err="1" smtClean="0"/>
              <a:t>luonnosta</a:t>
            </a:r>
            <a:r>
              <a:rPr lang="en-US" dirty="0" smtClean="0"/>
              <a:t> </a:t>
            </a:r>
            <a:r>
              <a:rPr lang="en-US" dirty="0" err="1" smtClean="0"/>
              <a:t>vuoden</a:t>
            </a:r>
            <a:r>
              <a:rPr lang="en-US" dirty="0" smtClean="0"/>
              <a:t> </a:t>
            </a:r>
            <a:r>
              <a:rPr lang="en-US" dirty="0" err="1" smtClean="0"/>
              <a:t>budjetiksi</a:t>
            </a:r>
            <a:r>
              <a:rPr lang="en-US" dirty="0" smtClean="0"/>
              <a:t>. </a:t>
            </a:r>
            <a:endParaRPr lang="en-US" dirty="0"/>
          </a:p>
          <a:p>
            <a:pPr marL="800100" lvl="1" indent="-342900">
              <a:buFont typeface="+mj-lt"/>
              <a:buAutoNum type="arabicPeriod"/>
            </a:pPr>
            <a:r>
              <a:rPr lang="en-US" dirty="0" err="1" smtClean="0"/>
              <a:t>Budjettiluonnos</a:t>
            </a:r>
            <a:r>
              <a:rPr lang="en-US" dirty="0" smtClean="0"/>
              <a:t> on </a:t>
            </a:r>
            <a:r>
              <a:rPr lang="en-US" dirty="0" err="1" smtClean="0"/>
              <a:t>hyväskyttäva</a:t>
            </a:r>
            <a:r>
              <a:rPr lang="en-US" dirty="0" smtClean="0"/>
              <a:t> </a:t>
            </a:r>
            <a:r>
              <a:rPr lang="en-US" b="1" dirty="0" err="1" smtClean="0"/>
              <a:t>kansallisissa</a:t>
            </a:r>
            <a:r>
              <a:rPr lang="en-US" b="1" dirty="0" smtClean="0"/>
              <a:t> </a:t>
            </a:r>
            <a:r>
              <a:rPr lang="en-US" b="1" dirty="0" err="1" smtClean="0"/>
              <a:t>parlamenteissa</a:t>
            </a:r>
            <a:r>
              <a:rPr lang="en-US" b="1" dirty="0" smtClean="0"/>
              <a:t>, EU </a:t>
            </a:r>
            <a:r>
              <a:rPr lang="en-US" b="1" dirty="0" err="1" smtClean="0"/>
              <a:t>Neuvostossa</a:t>
            </a:r>
            <a:r>
              <a:rPr lang="en-US" dirty="0" smtClean="0"/>
              <a:t> ja </a:t>
            </a:r>
            <a:r>
              <a:rPr lang="en-US" dirty="0" err="1" smtClean="0"/>
              <a:t>suoraan</a:t>
            </a:r>
            <a:r>
              <a:rPr lang="en-US" dirty="0" smtClean="0"/>
              <a:t> </a:t>
            </a:r>
            <a:r>
              <a:rPr lang="en-US" dirty="0" err="1" smtClean="0"/>
              <a:t>valitussa</a:t>
            </a:r>
            <a:r>
              <a:rPr lang="en-US" dirty="0" smtClean="0"/>
              <a:t> </a:t>
            </a:r>
            <a:r>
              <a:rPr lang="en-US" b="1" dirty="0" smtClean="0"/>
              <a:t>EU </a:t>
            </a:r>
            <a:r>
              <a:rPr lang="en-US" b="1" dirty="0" err="1" smtClean="0"/>
              <a:t>Parlamentissa</a:t>
            </a:r>
            <a:r>
              <a:rPr lang="en-US" b="1" dirty="0" smtClean="0"/>
              <a:t>.</a:t>
            </a:r>
            <a:endParaRPr lang="en-US" b="1" dirty="0"/>
          </a:p>
          <a:p>
            <a:pPr marL="800100" lvl="1" indent="-342900">
              <a:buFont typeface="+mj-lt"/>
              <a:buAutoNum type="arabicPeriod"/>
            </a:pPr>
            <a:r>
              <a:rPr lang="en-US" dirty="0" err="1" smtClean="0"/>
              <a:t>Neuvosto</a:t>
            </a:r>
            <a:r>
              <a:rPr lang="en-US" dirty="0" smtClean="0"/>
              <a:t> ja </a:t>
            </a:r>
            <a:r>
              <a:rPr lang="en-US" dirty="0" err="1" smtClean="0"/>
              <a:t>Parlamentti</a:t>
            </a:r>
            <a:r>
              <a:rPr lang="en-US" dirty="0" smtClean="0"/>
              <a:t> </a:t>
            </a:r>
            <a:r>
              <a:rPr lang="en-US" dirty="0" err="1" smtClean="0"/>
              <a:t>voivat</a:t>
            </a:r>
            <a:r>
              <a:rPr lang="en-US" dirty="0" smtClean="0"/>
              <a:t> </a:t>
            </a:r>
            <a:r>
              <a:rPr lang="en-US" dirty="0" err="1" smtClean="0"/>
              <a:t>tehdä</a:t>
            </a:r>
            <a:r>
              <a:rPr lang="en-US" dirty="0" smtClean="0"/>
              <a:t> </a:t>
            </a:r>
            <a:r>
              <a:rPr lang="en-US" dirty="0" err="1" smtClean="0"/>
              <a:t>budjettiin</a:t>
            </a:r>
            <a:r>
              <a:rPr lang="en-US" dirty="0" smtClean="0"/>
              <a:t> </a:t>
            </a:r>
            <a:r>
              <a:rPr lang="en-US" dirty="0" err="1" smtClean="0"/>
              <a:t>lisäyksiä</a:t>
            </a:r>
            <a:r>
              <a:rPr lang="en-US" dirty="0" smtClean="0"/>
              <a:t>.</a:t>
            </a:r>
            <a:endParaRPr lang="en-US" dirty="0"/>
          </a:p>
          <a:p>
            <a:pPr marL="800100" lvl="1" indent="-342900">
              <a:buFont typeface="+mj-lt"/>
              <a:buAutoNum type="arabicPeriod"/>
            </a:pPr>
            <a:r>
              <a:rPr lang="en-US" dirty="0" err="1" smtClean="0"/>
              <a:t>Neuvosto</a:t>
            </a:r>
            <a:r>
              <a:rPr lang="en-US" dirty="0" smtClean="0"/>
              <a:t> ja </a:t>
            </a:r>
            <a:r>
              <a:rPr lang="en-US" dirty="0" err="1" smtClean="0"/>
              <a:t>Parlamentti</a:t>
            </a:r>
            <a:r>
              <a:rPr lang="en-US" dirty="0" smtClean="0"/>
              <a:t> </a:t>
            </a:r>
            <a:r>
              <a:rPr lang="en-US" dirty="0" err="1" smtClean="0"/>
              <a:t>hyväksyvät</a:t>
            </a:r>
            <a:r>
              <a:rPr lang="en-US" dirty="0" smtClean="0"/>
              <a:t> </a:t>
            </a:r>
            <a:r>
              <a:rPr lang="en-US" dirty="0" err="1" smtClean="0"/>
              <a:t>lopullisen</a:t>
            </a:r>
            <a:r>
              <a:rPr lang="en-US" dirty="0" smtClean="0"/>
              <a:t> version.</a:t>
            </a:r>
            <a:endParaRPr lang="en-US" dirty="0"/>
          </a:p>
          <a:p>
            <a:endParaRPr lang="es-ES_tradnl" dirty="0"/>
          </a:p>
          <a:p>
            <a:pPr marL="285750" indent="-285750">
              <a:buFont typeface="Arial" panose="020B0604020202020204" pitchFamily="34" charset="0"/>
              <a:buChar char="•"/>
            </a:pPr>
            <a:r>
              <a:rPr lang="es-ES_tradnl" sz="2400" dirty="0" smtClean="0"/>
              <a:t>ENTÄ JOS BUDJETTIA EI HYVÄSKYTÄ AJALLAAN</a:t>
            </a:r>
            <a:r>
              <a:rPr lang="es-ES_tradnl" sz="2400" dirty="0" smtClean="0"/>
              <a:t>? </a:t>
            </a:r>
            <a:endParaRPr lang="es-ES_tradnl" sz="2400" dirty="0"/>
          </a:p>
          <a:p>
            <a:pPr marL="538163" indent="-538163"/>
            <a:r>
              <a:rPr lang="es-ES_tradnl" dirty="0"/>
              <a:t>	- </a:t>
            </a:r>
            <a:r>
              <a:rPr lang="es-ES_tradnl" dirty="0" err="1" smtClean="0"/>
              <a:t>Ehdollinen</a:t>
            </a:r>
            <a:r>
              <a:rPr lang="es-ES_tradnl" dirty="0" smtClean="0"/>
              <a:t> </a:t>
            </a:r>
            <a:r>
              <a:rPr lang="es-ES_tradnl" dirty="0" err="1" smtClean="0"/>
              <a:t>järjestelmä</a:t>
            </a:r>
            <a:r>
              <a:rPr lang="es-ES_tradnl" dirty="0" smtClean="0"/>
              <a:t> 1/12 </a:t>
            </a:r>
            <a:r>
              <a:rPr lang="es-ES_tradnl" dirty="0" err="1" smtClean="0"/>
              <a:t>kuukausimenoista</a:t>
            </a:r>
            <a:r>
              <a:rPr lang="es-ES_tradnl" dirty="0" smtClean="0"/>
              <a:t> </a:t>
            </a:r>
            <a:r>
              <a:rPr lang="es-ES_tradnl" dirty="0" err="1" smtClean="0"/>
              <a:t>edellisen</a:t>
            </a:r>
            <a:r>
              <a:rPr lang="es-ES_tradnl" dirty="0" smtClean="0"/>
              <a:t> </a:t>
            </a:r>
            <a:r>
              <a:rPr lang="es-ES_tradnl" dirty="0" err="1" smtClean="0"/>
              <a:t>vuoden</a:t>
            </a:r>
            <a:r>
              <a:rPr lang="es-ES_tradnl" dirty="0" smtClean="0"/>
              <a:t> </a:t>
            </a:r>
            <a:r>
              <a:rPr lang="es-ES_tradnl" dirty="0" err="1" smtClean="0"/>
              <a:t>budjetin</a:t>
            </a:r>
            <a:r>
              <a:rPr lang="es-ES_tradnl" dirty="0" smtClean="0"/>
              <a:t> </a:t>
            </a:r>
            <a:r>
              <a:rPr lang="es-ES_tradnl" dirty="0" err="1" smtClean="0"/>
              <a:t>mukaisista</a:t>
            </a:r>
            <a:r>
              <a:rPr lang="es-ES_tradnl" dirty="0" smtClean="0"/>
              <a:t> </a:t>
            </a:r>
            <a:r>
              <a:rPr lang="es-ES_tradnl" dirty="0" err="1" smtClean="0"/>
              <a:t>menoista</a:t>
            </a:r>
            <a:r>
              <a:rPr lang="es-ES_tradnl" dirty="0" smtClean="0"/>
              <a:t> (Art</a:t>
            </a:r>
            <a:r>
              <a:rPr lang="es-ES_tradnl" dirty="0"/>
              <a:t>. 315 </a:t>
            </a:r>
            <a:r>
              <a:rPr lang="es-ES_tradnl" dirty="0" smtClean="0"/>
              <a:t>SEUT)</a:t>
            </a:r>
            <a:endParaRPr lang="es-ES_tradnl" dirty="0"/>
          </a:p>
          <a:p>
            <a:pPr marL="285750" indent="-285750">
              <a:buFontTx/>
              <a:buChar char="-"/>
            </a:pPr>
            <a:endParaRPr lang="es-ES_tradnl" dirty="0"/>
          </a:p>
        </p:txBody>
      </p:sp>
      <p:sp>
        <p:nvSpPr>
          <p:cNvPr id="5" name="Dia számának helye 4">
            <a:extLst>
              <a:ext uri="{FF2B5EF4-FFF2-40B4-BE49-F238E27FC236}">
                <a16:creationId xmlns:a16="http://schemas.microsoft.com/office/drawing/2014/main" id="{96F5121D-6B5C-486D-9CEC-765DA40BB4C4}"/>
              </a:ext>
            </a:extLst>
          </p:cNvPr>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3218741065"/>
      </p:ext>
    </p:extLst>
  </p:cSld>
  <p:clrMapOvr>
    <a:masterClrMapping/>
  </p:clrMapOvr>
</p:sld>
</file>

<file path=ppt/theme/theme1.xml><?xml version="1.0" encoding="utf-8"?>
<a:theme xmlns:a="http://schemas.openxmlformats.org/drawingml/2006/main" name="Rückblick">
  <a:themeElements>
    <a:clrScheme name="ERA Farben">
      <a:dk1>
        <a:srgbClr val="000000"/>
      </a:dk1>
      <a:lt1>
        <a:sysClr val="window" lastClr="FFFFFF"/>
      </a:lt1>
      <a:dk2>
        <a:srgbClr val="8B827B"/>
      </a:dk2>
      <a:lt2>
        <a:srgbClr val="D2D1D0"/>
      </a:lt2>
      <a:accent1>
        <a:srgbClr val="133C8B"/>
      </a:accent1>
      <a:accent2>
        <a:srgbClr val="8B827B"/>
      </a:accent2>
      <a:accent3>
        <a:srgbClr val="AE7F50"/>
      </a:accent3>
      <a:accent4>
        <a:srgbClr val="DECBB8"/>
      </a:accent4>
      <a:accent5>
        <a:srgbClr val="D2D1D0"/>
      </a:accent5>
      <a:accent6>
        <a:srgbClr val="FFFFFF"/>
      </a:accent6>
      <a:hlink>
        <a:srgbClr val="133C8B"/>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 Presentation new design_en_211216" id="{55E8C793-4ACF-4C70-B58B-A863477BD569}" vid="{B933FDD9-FDD3-431E-A9E8-86E246603B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 Template</Template>
  <TotalTime>1580</TotalTime>
  <Words>3654</Words>
  <Application>Microsoft Office PowerPoint</Application>
  <PresentationFormat>Widescreen</PresentationFormat>
  <Paragraphs>372</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Calibri</vt:lpstr>
      <vt:lpstr>Calibri Light</vt:lpstr>
      <vt:lpstr>Times New Roman</vt:lpstr>
      <vt:lpstr>Trebuchet MS</vt:lpstr>
      <vt:lpstr>Wingdings</vt:lpstr>
      <vt:lpstr>Rückblick</vt:lpstr>
      <vt:lpstr>  </vt:lpstr>
      <vt:lpstr>YLEISKATSAUS</vt:lpstr>
      <vt:lpstr>1. MIKSI meidän pitää puhua EU budjetista?</vt:lpstr>
      <vt:lpstr>2. MILLOIN EU budjetista päätetään?</vt:lpstr>
      <vt:lpstr> KYSELY- TESTAA TIETOSI </vt:lpstr>
      <vt:lpstr>PowerPoint Presentation</vt:lpstr>
      <vt:lpstr>PowerPoint Presentation</vt:lpstr>
      <vt:lpstr>KYSELY- TESTAA TIETOSI </vt:lpstr>
      <vt:lpstr> ANNUAL BUDGETARY PROCEDURE </vt:lpstr>
      <vt:lpstr> MFF </vt:lpstr>
      <vt:lpstr>3. Kuinka suuri on EU budjetti ?</vt:lpstr>
      <vt:lpstr> KYSELY- TESTAA TIETOSI </vt:lpstr>
      <vt:lpstr>EU budjetti vuodelle 2020</vt:lpstr>
      <vt:lpstr>PowerPoint Presentation</vt:lpstr>
      <vt:lpstr> TESTAA TIETOSI </vt:lpstr>
      <vt:lpstr>4. Mihin EU budjetti käytetään?</vt:lpstr>
      <vt:lpstr> KYSELY- TESTAA TIETOSI </vt:lpstr>
      <vt:lpstr> </vt:lpstr>
      <vt:lpstr>MFF 2014-2020 Ohjelmat otsakkeittain</vt:lpstr>
      <vt:lpstr>  </vt:lpstr>
      <vt:lpstr>  </vt:lpstr>
      <vt:lpstr>  </vt:lpstr>
      <vt:lpstr>PRIORITEETIT 2021-2027 MFF</vt:lpstr>
      <vt:lpstr>EU VAROJEN KÄYTTÖ 2021-2027 (Neuvoston hyväksymä heinäkuussa 2020)</vt:lpstr>
      <vt:lpstr>EU:n varojen käytön jakautuminen 2021-2027</vt:lpstr>
      <vt:lpstr>PowerPoint Presentation</vt:lpstr>
      <vt:lpstr>5. MISTÄ raha tulee?</vt:lpstr>
      <vt:lpstr>EU TULOT</vt:lpstr>
      <vt:lpstr>  </vt:lpstr>
      <vt:lpstr>EU TULOT</vt:lpstr>
      <vt:lpstr> KYSELY- TESTAA TIETOSI </vt:lpstr>
      <vt:lpstr>6. WHO saattaa voimaan EU budjetin? </vt:lpstr>
      <vt:lpstr>Article 317 TFEU</vt:lpstr>
      <vt:lpstr> SUORA- EPÄSUORA- JAETTU hallinnointi </vt:lpstr>
      <vt:lpstr>PowerPoint Presentation</vt:lpstr>
      <vt:lpstr>VIIMEINEN KYSELY-TESTAA TIETOSI</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of European Law</dc:title>
  <dc:creator>Riehle Cornelia</dc:creator>
  <cp:lastModifiedBy>TIESMAA Harri (JUST-EXT)</cp:lastModifiedBy>
  <cp:revision>78</cp:revision>
  <cp:lastPrinted>2016-10-12T07:25:39Z</cp:lastPrinted>
  <dcterms:created xsi:type="dcterms:W3CDTF">2020-09-29T09:53:56Z</dcterms:created>
  <dcterms:modified xsi:type="dcterms:W3CDTF">2022-08-12T10:06:42Z</dcterms:modified>
</cp:coreProperties>
</file>